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BBT Martires Heavy" charset="1" panose="00000A00000000000000"/>
      <p:regular r:id="rId24"/>
    </p:embeddedFont>
    <p:embeddedFont>
      <p:font typeface="Muli Bold" charset="1" panose="00000800000000000000"/>
      <p:regular r:id="rId25"/>
    </p:embeddedFont>
    <p:embeddedFont>
      <p:font typeface="Muli" charset="1" panose="000005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5.png" Type="http://schemas.openxmlformats.org/officeDocument/2006/relationships/image"/><Relationship Id="rId27" Target="../media/image26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svg" Type="http://schemas.openxmlformats.org/officeDocument/2006/relationships/image"/><Relationship Id="rId4" Target="../media/image4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50.png" Type="http://schemas.openxmlformats.org/officeDocument/2006/relationships/image"/><Relationship Id="rId7" Target="../media/image5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11" Target="../media/image9.png" Type="http://schemas.openxmlformats.org/officeDocument/2006/relationships/image"/><Relationship Id="rId12" Target="../media/image10.svg" Type="http://schemas.openxmlformats.org/officeDocument/2006/relationships/image"/><Relationship Id="rId2" Target="../media/image52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svg" Type="http://schemas.openxmlformats.org/officeDocument/2006/relationships/image"/><Relationship Id="rId4" Target="../media/image55.png" Type="http://schemas.openxmlformats.org/officeDocument/2006/relationships/image"/><Relationship Id="rId5" Target="../media/image56.svg" Type="http://schemas.openxmlformats.org/officeDocument/2006/relationships/image"/><Relationship Id="rId6" Target="../media/image57.png" Type="http://schemas.openxmlformats.org/officeDocument/2006/relationships/image"/><Relationship Id="rId7" Target="../media/image58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30.jpeg" Type="http://schemas.openxmlformats.org/officeDocument/2006/relationships/image"/><Relationship Id="rId4" Target="../media/image3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3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6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39595" y="-95768"/>
            <a:ext cx="19167191" cy="1229243"/>
            <a:chOff x="0" y="0"/>
            <a:chExt cx="25556255" cy="16389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7133" cy="1638990"/>
            </a:xfrm>
            <a:custGeom>
              <a:avLst/>
              <a:gdLst/>
              <a:ahLst/>
              <a:cxnLst/>
              <a:rect r="r" b="b" t="t" l="l"/>
              <a:pathLst>
                <a:path h="1638990" w="7157133">
                  <a:moveTo>
                    <a:pt x="0" y="0"/>
                  </a:moveTo>
                  <a:lnTo>
                    <a:pt x="7157133" y="0"/>
                  </a:lnTo>
                  <a:lnTo>
                    <a:pt x="7157133" y="1638990"/>
                  </a:lnTo>
                  <a:lnTo>
                    <a:pt x="0" y="16389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378433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133041" y="0"/>
              <a:ext cx="7157133" cy="1638990"/>
            </a:xfrm>
            <a:custGeom>
              <a:avLst/>
              <a:gdLst/>
              <a:ahLst/>
              <a:cxnLst/>
              <a:rect r="r" b="b" t="t" l="l"/>
              <a:pathLst>
                <a:path h="1638990" w="7157133">
                  <a:moveTo>
                    <a:pt x="0" y="0"/>
                  </a:moveTo>
                  <a:lnTo>
                    <a:pt x="7157133" y="0"/>
                  </a:lnTo>
                  <a:lnTo>
                    <a:pt x="7157133" y="1638990"/>
                  </a:lnTo>
                  <a:lnTo>
                    <a:pt x="0" y="16389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378433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2266081" y="0"/>
              <a:ext cx="7157133" cy="1638990"/>
            </a:xfrm>
            <a:custGeom>
              <a:avLst/>
              <a:gdLst/>
              <a:ahLst/>
              <a:cxnLst/>
              <a:rect r="r" b="b" t="t" l="l"/>
              <a:pathLst>
                <a:path h="1638990" w="7157133">
                  <a:moveTo>
                    <a:pt x="0" y="0"/>
                  </a:moveTo>
                  <a:lnTo>
                    <a:pt x="7157133" y="0"/>
                  </a:lnTo>
                  <a:lnTo>
                    <a:pt x="7157133" y="1638990"/>
                  </a:lnTo>
                  <a:lnTo>
                    <a:pt x="0" y="16389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378433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8399122" y="0"/>
              <a:ext cx="7157133" cy="1638990"/>
            </a:xfrm>
            <a:custGeom>
              <a:avLst/>
              <a:gdLst/>
              <a:ahLst/>
              <a:cxnLst/>
              <a:rect r="r" b="b" t="t" l="l"/>
              <a:pathLst>
                <a:path h="1638990" w="7157133">
                  <a:moveTo>
                    <a:pt x="0" y="0"/>
                  </a:moveTo>
                  <a:lnTo>
                    <a:pt x="7157133" y="0"/>
                  </a:lnTo>
                  <a:lnTo>
                    <a:pt x="7157133" y="1638990"/>
                  </a:lnTo>
                  <a:lnTo>
                    <a:pt x="0" y="16389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378433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 rot="0">
            <a:off x="0" y="8205726"/>
            <a:ext cx="18288000" cy="2473609"/>
          </a:xfrm>
          <a:prstGeom prst="rect">
            <a:avLst/>
          </a:prstGeom>
          <a:solidFill>
            <a:srgbClr val="CDCDCD">
              <a:alpha val="52941"/>
            </a:srgbClr>
          </a:solidFill>
        </p:spPr>
      </p:sp>
      <p:sp>
        <p:nvSpPr>
          <p:cNvPr name="Freeform 8" id="8"/>
          <p:cNvSpPr/>
          <p:nvPr/>
        </p:nvSpPr>
        <p:spPr>
          <a:xfrm flipH="true" flipV="false" rot="0">
            <a:off x="14165951" y="4857385"/>
            <a:ext cx="3695099" cy="4072754"/>
          </a:xfrm>
          <a:custGeom>
            <a:avLst/>
            <a:gdLst/>
            <a:ahLst/>
            <a:cxnLst/>
            <a:rect r="r" b="b" t="t" l="l"/>
            <a:pathLst>
              <a:path h="4072754" w="3695099">
                <a:moveTo>
                  <a:pt x="3695099" y="0"/>
                </a:moveTo>
                <a:lnTo>
                  <a:pt x="0" y="0"/>
                </a:lnTo>
                <a:lnTo>
                  <a:pt x="0" y="4072754"/>
                </a:lnTo>
                <a:lnTo>
                  <a:pt x="3695099" y="4072754"/>
                </a:lnTo>
                <a:lnTo>
                  <a:pt x="369509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 rot="0">
            <a:off x="2185296" y="8505063"/>
            <a:ext cx="15361070" cy="0"/>
          </a:xfrm>
          <a:prstGeom prst="line">
            <a:avLst/>
          </a:prstGeom>
          <a:ln cap="rnd" w="19050">
            <a:solidFill>
              <a:srgbClr val="18141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true" flipV="false" rot="0">
            <a:off x="11048803" y="5327961"/>
            <a:ext cx="1670101" cy="3602178"/>
          </a:xfrm>
          <a:custGeom>
            <a:avLst/>
            <a:gdLst/>
            <a:ahLst/>
            <a:cxnLst/>
            <a:rect r="r" b="b" t="t" l="l"/>
            <a:pathLst>
              <a:path h="3602178" w="1670101">
                <a:moveTo>
                  <a:pt x="1670100" y="0"/>
                </a:moveTo>
                <a:lnTo>
                  <a:pt x="0" y="0"/>
                </a:lnTo>
                <a:lnTo>
                  <a:pt x="0" y="3602178"/>
                </a:lnTo>
                <a:lnTo>
                  <a:pt x="1670100" y="3602178"/>
                </a:lnTo>
                <a:lnTo>
                  <a:pt x="167010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09479" y="4857385"/>
            <a:ext cx="3903055" cy="3888862"/>
          </a:xfrm>
          <a:custGeom>
            <a:avLst/>
            <a:gdLst/>
            <a:ahLst/>
            <a:cxnLst/>
            <a:rect r="r" b="b" t="t" l="l"/>
            <a:pathLst>
              <a:path h="3888862" w="3903055">
                <a:moveTo>
                  <a:pt x="0" y="0"/>
                </a:moveTo>
                <a:lnTo>
                  <a:pt x="3903055" y="0"/>
                </a:lnTo>
                <a:lnTo>
                  <a:pt x="3903055" y="3888862"/>
                </a:lnTo>
                <a:lnTo>
                  <a:pt x="0" y="38888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 rot="0">
            <a:off x="1646016" y="9224271"/>
            <a:ext cx="4584271" cy="0"/>
          </a:xfrm>
          <a:prstGeom prst="line">
            <a:avLst/>
          </a:prstGeom>
          <a:ln cap="rnd" w="19050">
            <a:solidFill>
              <a:srgbClr val="18141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262405" y="5650387"/>
            <a:ext cx="2999223" cy="3881348"/>
          </a:xfrm>
          <a:custGeom>
            <a:avLst/>
            <a:gdLst/>
            <a:ahLst/>
            <a:cxnLst/>
            <a:rect r="r" b="b" t="t" l="l"/>
            <a:pathLst>
              <a:path h="3881348" w="2999223">
                <a:moveTo>
                  <a:pt x="0" y="0"/>
                </a:moveTo>
                <a:lnTo>
                  <a:pt x="2999223" y="0"/>
                </a:lnTo>
                <a:lnTo>
                  <a:pt x="2999223" y="3881348"/>
                </a:lnTo>
                <a:lnTo>
                  <a:pt x="0" y="38813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612534" y="6275348"/>
            <a:ext cx="2691447" cy="3776265"/>
          </a:xfrm>
          <a:custGeom>
            <a:avLst/>
            <a:gdLst/>
            <a:ahLst/>
            <a:cxnLst/>
            <a:rect r="r" b="b" t="t" l="l"/>
            <a:pathLst>
              <a:path h="3776265" w="2691447">
                <a:moveTo>
                  <a:pt x="0" y="0"/>
                </a:moveTo>
                <a:lnTo>
                  <a:pt x="2691447" y="0"/>
                </a:lnTo>
                <a:lnTo>
                  <a:pt x="2691447" y="3776265"/>
                </a:lnTo>
                <a:lnTo>
                  <a:pt x="0" y="37762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 rot="0">
            <a:off x="12513781" y="8205726"/>
            <a:ext cx="5896526" cy="0"/>
          </a:xfrm>
          <a:prstGeom prst="line">
            <a:avLst/>
          </a:prstGeom>
          <a:ln cap="rnd" w="19050">
            <a:solidFill>
              <a:srgbClr val="18141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rot="0">
            <a:off x="10787382" y="9478556"/>
            <a:ext cx="1926041" cy="0"/>
          </a:xfrm>
          <a:prstGeom prst="line">
            <a:avLst/>
          </a:prstGeom>
          <a:ln cap="rnd" w="19050">
            <a:solidFill>
              <a:srgbClr val="18141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5890673" y="5929557"/>
            <a:ext cx="1970377" cy="3789187"/>
          </a:xfrm>
          <a:custGeom>
            <a:avLst/>
            <a:gdLst/>
            <a:ahLst/>
            <a:cxnLst/>
            <a:rect r="r" b="b" t="t" l="l"/>
            <a:pathLst>
              <a:path h="3789187" w="1970377">
                <a:moveTo>
                  <a:pt x="0" y="0"/>
                </a:moveTo>
                <a:lnTo>
                  <a:pt x="1970377" y="0"/>
                </a:lnTo>
                <a:lnTo>
                  <a:pt x="1970377" y="3789187"/>
                </a:lnTo>
                <a:lnTo>
                  <a:pt x="0" y="378918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96466" y="7264993"/>
            <a:ext cx="1565939" cy="2453751"/>
          </a:xfrm>
          <a:custGeom>
            <a:avLst/>
            <a:gdLst/>
            <a:ahLst/>
            <a:cxnLst/>
            <a:rect r="r" b="b" t="t" l="l"/>
            <a:pathLst>
              <a:path h="2453751" w="1565939">
                <a:moveTo>
                  <a:pt x="0" y="0"/>
                </a:moveTo>
                <a:lnTo>
                  <a:pt x="1565939" y="0"/>
                </a:lnTo>
                <a:lnTo>
                  <a:pt x="1565939" y="2453751"/>
                </a:lnTo>
                <a:lnTo>
                  <a:pt x="0" y="245375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492912" y="7143075"/>
            <a:ext cx="4020869" cy="2507560"/>
          </a:xfrm>
          <a:custGeom>
            <a:avLst/>
            <a:gdLst/>
            <a:ahLst/>
            <a:cxnLst/>
            <a:rect r="r" b="b" t="t" l="l"/>
            <a:pathLst>
              <a:path h="2507560" w="4020869">
                <a:moveTo>
                  <a:pt x="0" y="0"/>
                </a:moveTo>
                <a:lnTo>
                  <a:pt x="4020869" y="0"/>
                </a:lnTo>
                <a:lnTo>
                  <a:pt x="4020869" y="2507560"/>
                </a:lnTo>
                <a:lnTo>
                  <a:pt x="0" y="250756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550571" y="7043782"/>
            <a:ext cx="1615380" cy="2922563"/>
          </a:xfrm>
          <a:custGeom>
            <a:avLst/>
            <a:gdLst/>
            <a:ahLst/>
            <a:cxnLst/>
            <a:rect r="r" b="b" t="t" l="l"/>
            <a:pathLst>
              <a:path h="2922563" w="1615380">
                <a:moveTo>
                  <a:pt x="0" y="0"/>
                </a:moveTo>
                <a:lnTo>
                  <a:pt x="1615380" y="0"/>
                </a:lnTo>
                <a:lnTo>
                  <a:pt x="1615380" y="2922563"/>
                </a:lnTo>
                <a:lnTo>
                  <a:pt x="0" y="292256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8016134" y="6275348"/>
            <a:ext cx="1515700" cy="3256386"/>
          </a:xfrm>
          <a:custGeom>
            <a:avLst/>
            <a:gdLst/>
            <a:ahLst/>
            <a:cxnLst/>
            <a:rect r="r" b="b" t="t" l="l"/>
            <a:pathLst>
              <a:path h="3256386" w="1515700">
                <a:moveTo>
                  <a:pt x="1515700" y="0"/>
                </a:moveTo>
                <a:lnTo>
                  <a:pt x="0" y="0"/>
                </a:lnTo>
                <a:lnTo>
                  <a:pt x="0" y="3256387"/>
                </a:lnTo>
                <a:lnTo>
                  <a:pt x="1515700" y="3256387"/>
                </a:lnTo>
                <a:lnTo>
                  <a:pt x="151570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0903749" y="8095606"/>
            <a:ext cx="1391044" cy="1555029"/>
          </a:xfrm>
          <a:custGeom>
            <a:avLst/>
            <a:gdLst/>
            <a:ahLst/>
            <a:cxnLst/>
            <a:rect r="r" b="b" t="t" l="l"/>
            <a:pathLst>
              <a:path h="1555029" w="1391044">
                <a:moveTo>
                  <a:pt x="0" y="0"/>
                </a:moveTo>
                <a:lnTo>
                  <a:pt x="1391044" y="0"/>
                </a:lnTo>
                <a:lnTo>
                  <a:pt x="1391044" y="1555029"/>
                </a:lnTo>
                <a:lnTo>
                  <a:pt x="0" y="1555029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7149568" y="8113589"/>
            <a:ext cx="1257583" cy="1537046"/>
          </a:xfrm>
          <a:custGeom>
            <a:avLst/>
            <a:gdLst/>
            <a:ahLst/>
            <a:cxnLst/>
            <a:rect r="r" b="b" t="t" l="l"/>
            <a:pathLst>
              <a:path h="1537046" w="1257583">
                <a:moveTo>
                  <a:pt x="0" y="0"/>
                </a:moveTo>
                <a:lnTo>
                  <a:pt x="1257583" y="0"/>
                </a:lnTo>
                <a:lnTo>
                  <a:pt x="1257583" y="1537046"/>
                </a:lnTo>
                <a:lnTo>
                  <a:pt x="0" y="1537046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3566738" y="800100"/>
            <a:ext cx="11276832" cy="6268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692"/>
              </a:lnSpc>
            </a:pPr>
            <a:r>
              <a:rPr lang="en-US" sz="11923" b="true">
                <a:solidFill>
                  <a:srgbClr val="181412"/>
                </a:solidFill>
                <a:latin typeface="BBT Martires Heavy"/>
                <a:ea typeface="BBT Martires Heavy"/>
                <a:cs typeface="BBT Martires Heavy"/>
                <a:sym typeface="BBT Martires Heavy"/>
              </a:rPr>
              <a:t>“Superstore Sales analyses”</a:t>
            </a:r>
          </a:p>
          <a:p>
            <a:pPr algn="ctr">
              <a:lnSpc>
                <a:spcPts val="16692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5881714" y="4914535"/>
            <a:ext cx="6524573" cy="820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0"/>
              </a:lnSpc>
              <a:spcBef>
                <a:spcPct val="0"/>
              </a:spcBef>
            </a:pPr>
            <a:r>
              <a:rPr lang="en-US" b="true" sz="3139" spc="141">
                <a:solidFill>
                  <a:srgbClr val="181412"/>
                </a:solidFill>
                <a:latin typeface="BBT Martires Heavy"/>
                <a:ea typeface="BBT Martires Heavy"/>
                <a:cs typeface="BBT Martires Heavy"/>
                <a:sym typeface="BBT Martires Heavy"/>
              </a:rPr>
              <a:t>Insights from Superstore Sales Dataset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57C8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32864" y="3270737"/>
            <a:ext cx="12742600" cy="6325463"/>
          </a:xfrm>
          <a:custGeom>
            <a:avLst/>
            <a:gdLst/>
            <a:ahLst/>
            <a:cxnLst/>
            <a:rect r="r" b="b" t="t" l="l"/>
            <a:pathLst>
              <a:path h="6325463" w="12742600">
                <a:moveTo>
                  <a:pt x="0" y="0"/>
                </a:moveTo>
                <a:lnTo>
                  <a:pt x="12742599" y="0"/>
                </a:lnTo>
                <a:lnTo>
                  <a:pt x="12742599" y="6325463"/>
                </a:lnTo>
                <a:lnTo>
                  <a:pt x="0" y="63254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90625"/>
            <a:ext cx="16230600" cy="1174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87"/>
              </a:lnSpc>
            </a:pPr>
            <a:r>
              <a:rPr lang="en-US" sz="8799" spc="395" b="true">
                <a:solidFill>
                  <a:srgbClr val="E6BB4D"/>
                </a:solidFill>
                <a:latin typeface="BBT Martires Heavy"/>
                <a:ea typeface="BBT Martires Heavy"/>
                <a:cs typeface="BBT Martires Heavy"/>
                <a:sym typeface="BBT Martires Heavy"/>
              </a:rPr>
              <a:t>Regional Sales Analysis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374519"/>
            <a:ext cx="13333067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000" spc="135" b="true">
                <a:solidFill>
                  <a:srgbClr val="181412"/>
                </a:solidFill>
                <a:latin typeface="BBT Martires Heavy"/>
                <a:ea typeface="BBT Martires Heavy"/>
                <a:cs typeface="BBT Martires Heavy"/>
                <a:sym typeface="BBT Martires Heavy"/>
              </a:rPr>
              <a:t>4) Which states or regions contribute the most to total sales? Are there regions with notably low sales?</a:t>
            </a:r>
          </a:p>
          <a:p>
            <a:pPr algn="l">
              <a:lnSpc>
                <a:spcPts val="330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BDB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34551" y="5024574"/>
            <a:ext cx="6610024" cy="3822242"/>
          </a:xfrm>
          <a:custGeom>
            <a:avLst/>
            <a:gdLst/>
            <a:ahLst/>
            <a:cxnLst/>
            <a:rect r="r" b="b" t="t" l="l"/>
            <a:pathLst>
              <a:path h="3822242" w="6610024">
                <a:moveTo>
                  <a:pt x="0" y="0"/>
                </a:moveTo>
                <a:lnTo>
                  <a:pt x="6610024" y="0"/>
                </a:lnTo>
                <a:lnTo>
                  <a:pt x="6610024" y="3822242"/>
                </a:lnTo>
                <a:lnTo>
                  <a:pt x="0" y="38222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41324" y="2534285"/>
            <a:ext cx="9554968" cy="5697150"/>
          </a:xfrm>
          <a:custGeom>
            <a:avLst/>
            <a:gdLst/>
            <a:ahLst/>
            <a:cxnLst/>
            <a:rect r="r" b="b" t="t" l="l"/>
            <a:pathLst>
              <a:path h="5697150" w="9554968">
                <a:moveTo>
                  <a:pt x="0" y="0"/>
                </a:moveTo>
                <a:lnTo>
                  <a:pt x="9554968" y="0"/>
                </a:lnTo>
                <a:lnTo>
                  <a:pt x="9554968" y="5697150"/>
                </a:lnTo>
                <a:lnTo>
                  <a:pt x="0" y="5697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336161"/>
            <a:ext cx="7776383" cy="2298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87"/>
              </a:lnSpc>
            </a:pPr>
            <a:r>
              <a:rPr lang="en-US" sz="8799" spc="395" b="true">
                <a:solidFill>
                  <a:srgbClr val="C64230"/>
                </a:solidFill>
                <a:latin typeface="BBT Martires Heavy"/>
                <a:ea typeface="BBT Martires Heavy"/>
                <a:cs typeface="BBT Martires Heavy"/>
                <a:sym typeface="BBT Martires Heavy"/>
              </a:rPr>
              <a:t>Delivery Times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67747" y="1307461"/>
            <a:ext cx="13753656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000" spc="135" b="true">
                <a:solidFill>
                  <a:srgbClr val="181412"/>
                </a:solidFill>
                <a:latin typeface="BBT Martires Heavy"/>
                <a:ea typeface="BBT Martires Heavy"/>
                <a:cs typeface="BBT Martires Heavy"/>
                <a:sym typeface="BBT Martires Heavy"/>
              </a:rPr>
              <a:t>5) What is the average time taken for each category from order date to ship date?</a:t>
            </a:r>
          </a:p>
          <a:p>
            <a:pPr algn="l">
              <a:lnSpc>
                <a:spcPts val="3300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04332" y="2414749"/>
            <a:ext cx="9554968" cy="5697150"/>
          </a:xfrm>
          <a:custGeom>
            <a:avLst/>
            <a:gdLst/>
            <a:ahLst/>
            <a:cxnLst/>
            <a:rect r="r" b="b" t="t" l="l"/>
            <a:pathLst>
              <a:path h="5697150" w="9554968">
                <a:moveTo>
                  <a:pt x="0" y="0"/>
                </a:moveTo>
                <a:lnTo>
                  <a:pt x="9554968" y="0"/>
                </a:lnTo>
                <a:lnTo>
                  <a:pt x="9554968" y="5697149"/>
                </a:lnTo>
                <a:lnTo>
                  <a:pt x="0" y="5697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302923"/>
            <a:ext cx="9638994" cy="2298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87"/>
              </a:lnSpc>
            </a:pPr>
            <a:r>
              <a:rPr lang="en-US" sz="8799" spc="395" b="true">
                <a:solidFill>
                  <a:srgbClr val="E6BB4D"/>
                </a:solidFill>
                <a:latin typeface="BBT Martires Heavy"/>
                <a:ea typeface="BBT Martires Heavy"/>
                <a:cs typeface="BBT Martires Heavy"/>
                <a:sym typeface="BBT Martires Heavy"/>
              </a:rPr>
              <a:t>Customer Segment Profitability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415598"/>
            <a:ext cx="7057680" cy="170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000" spc="135" b="true">
                <a:solidFill>
                  <a:srgbClr val="B4692B"/>
                </a:solidFill>
                <a:latin typeface="BBT Martires Heavy"/>
                <a:ea typeface="BBT Martires Heavy"/>
                <a:cs typeface="BBT Martires Heavy"/>
                <a:sym typeface="BBT Martires Heavy"/>
              </a:rPr>
              <a:t>6) How do sales differ across customer segments (Consumer, Corporate)? Which segment is the most profitable?</a:t>
            </a:r>
          </a:p>
          <a:p>
            <a:pPr algn="l">
              <a:lnSpc>
                <a:spcPts val="3300"/>
              </a:lnSpc>
            </a:pPr>
          </a:p>
        </p:txBody>
      </p:sp>
      <p:sp>
        <p:nvSpPr>
          <p:cNvPr name="AutoShape 5" id="5"/>
          <p:cNvSpPr/>
          <p:nvPr/>
        </p:nvSpPr>
        <p:spPr>
          <a:xfrm>
            <a:off x="1705403" y="9760918"/>
            <a:ext cx="15361070" cy="0"/>
          </a:xfrm>
          <a:prstGeom prst="line">
            <a:avLst/>
          </a:prstGeom>
          <a:ln cap="rnd" w="19050">
            <a:solidFill>
              <a:srgbClr val="18141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0" y="8514588"/>
            <a:ext cx="18288000" cy="2473609"/>
          </a:xfrm>
          <a:prstGeom prst="rect">
            <a:avLst/>
          </a:prstGeom>
          <a:solidFill>
            <a:srgbClr val="CDCDCD">
              <a:alpha val="52941"/>
            </a:srgbClr>
          </a:solidFill>
        </p:spPr>
      </p:sp>
      <p:grpSp>
        <p:nvGrpSpPr>
          <p:cNvPr name="Group 7" id="7"/>
          <p:cNvGrpSpPr/>
          <p:nvPr/>
        </p:nvGrpSpPr>
        <p:grpSpPr>
          <a:xfrm rot="0">
            <a:off x="1907095" y="5836083"/>
            <a:ext cx="4738649" cy="4069825"/>
            <a:chOff x="0" y="0"/>
            <a:chExt cx="6318198" cy="5426433"/>
          </a:xfrm>
        </p:grpSpPr>
        <p:sp>
          <p:nvSpPr>
            <p:cNvPr name="Freeform 8" id="8"/>
            <p:cNvSpPr/>
            <p:nvPr/>
          </p:nvSpPr>
          <p:spPr>
            <a:xfrm flipH="true" flipV="false" rot="0">
              <a:off x="4091397" y="0"/>
              <a:ext cx="2226801" cy="4802904"/>
            </a:xfrm>
            <a:custGeom>
              <a:avLst/>
              <a:gdLst/>
              <a:ahLst/>
              <a:cxnLst/>
              <a:rect r="r" b="b" t="t" l="l"/>
              <a:pathLst>
                <a:path h="4802904" w="2226801">
                  <a:moveTo>
                    <a:pt x="2226801" y="0"/>
                  </a:moveTo>
                  <a:lnTo>
                    <a:pt x="0" y="0"/>
                  </a:lnTo>
                  <a:lnTo>
                    <a:pt x="0" y="4802904"/>
                  </a:lnTo>
                  <a:lnTo>
                    <a:pt x="2226801" y="4802904"/>
                  </a:lnTo>
                  <a:lnTo>
                    <a:pt x="2226801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635704" y="2083019"/>
              <a:ext cx="5361159" cy="3343414"/>
            </a:xfrm>
            <a:custGeom>
              <a:avLst/>
              <a:gdLst/>
              <a:ahLst/>
              <a:cxnLst/>
              <a:rect r="r" b="b" t="t" l="l"/>
              <a:pathLst>
                <a:path h="3343414" w="5361159">
                  <a:moveTo>
                    <a:pt x="0" y="0"/>
                  </a:moveTo>
                  <a:lnTo>
                    <a:pt x="5361159" y="0"/>
                  </a:lnTo>
                  <a:lnTo>
                    <a:pt x="5361159" y="3343414"/>
                  </a:lnTo>
                  <a:lnTo>
                    <a:pt x="0" y="33434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true" flipV="false" rot="0">
              <a:off x="0" y="926050"/>
              <a:ext cx="2020933" cy="4341849"/>
            </a:xfrm>
            <a:custGeom>
              <a:avLst/>
              <a:gdLst/>
              <a:ahLst/>
              <a:cxnLst/>
              <a:rect r="r" b="b" t="t" l="l"/>
              <a:pathLst>
                <a:path h="4341849" w="2020933">
                  <a:moveTo>
                    <a:pt x="2020933" y="0"/>
                  </a:moveTo>
                  <a:lnTo>
                    <a:pt x="0" y="0"/>
                  </a:lnTo>
                  <a:lnTo>
                    <a:pt x="0" y="4341849"/>
                  </a:lnTo>
                  <a:lnTo>
                    <a:pt x="2020933" y="4341849"/>
                  </a:lnTo>
                  <a:lnTo>
                    <a:pt x="2020933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74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09325" y="2321467"/>
            <a:ext cx="7011741" cy="6936833"/>
            <a:chOff x="0" y="0"/>
            <a:chExt cx="9348988" cy="9249111"/>
          </a:xfrm>
        </p:grpSpPr>
        <p:sp>
          <p:nvSpPr>
            <p:cNvPr name="AutoShape 3" id="3"/>
            <p:cNvSpPr/>
            <p:nvPr/>
          </p:nvSpPr>
          <p:spPr>
            <a:xfrm rot="0">
              <a:off x="0" y="8815871"/>
              <a:ext cx="7862034" cy="0"/>
            </a:xfrm>
            <a:prstGeom prst="line">
              <a:avLst/>
            </a:prstGeom>
            <a:ln cap="rnd" w="25400">
              <a:solidFill>
                <a:srgbClr val="181412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rot="0">
              <a:off x="2901386" y="9069871"/>
              <a:ext cx="5214648" cy="0"/>
            </a:xfrm>
            <a:prstGeom prst="line">
              <a:avLst/>
            </a:prstGeom>
            <a:ln cap="rnd" w="25400">
              <a:solidFill>
                <a:srgbClr val="181412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5" id="5"/>
            <p:cNvSpPr/>
            <p:nvPr/>
          </p:nvSpPr>
          <p:spPr>
            <a:xfrm flipH="true" flipV="false" rot="0">
              <a:off x="3614540" y="0"/>
              <a:ext cx="5734449" cy="9249111"/>
            </a:xfrm>
            <a:custGeom>
              <a:avLst/>
              <a:gdLst/>
              <a:ahLst/>
              <a:cxnLst/>
              <a:rect r="r" b="b" t="t" l="l"/>
              <a:pathLst>
                <a:path h="9249111" w="5734449">
                  <a:moveTo>
                    <a:pt x="5734448" y="0"/>
                  </a:moveTo>
                  <a:lnTo>
                    <a:pt x="0" y="0"/>
                  </a:lnTo>
                  <a:lnTo>
                    <a:pt x="0" y="9249111"/>
                  </a:lnTo>
                  <a:lnTo>
                    <a:pt x="5734448" y="9249111"/>
                  </a:lnTo>
                  <a:lnTo>
                    <a:pt x="5734448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4913794" y="3420492"/>
            <a:ext cx="13374206" cy="6636950"/>
          </a:xfrm>
          <a:custGeom>
            <a:avLst/>
            <a:gdLst/>
            <a:ahLst/>
            <a:cxnLst/>
            <a:rect r="r" b="b" t="t" l="l"/>
            <a:pathLst>
              <a:path h="6636950" w="13374206">
                <a:moveTo>
                  <a:pt x="0" y="0"/>
                </a:moveTo>
                <a:lnTo>
                  <a:pt x="13374206" y="0"/>
                </a:lnTo>
                <a:lnTo>
                  <a:pt x="13374206" y="6636950"/>
                </a:lnTo>
                <a:lnTo>
                  <a:pt x="0" y="66369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200150"/>
            <a:ext cx="7686377" cy="3757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41"/>
              </a:lnSpc>
            </a:pPr>
            <a:r>
              <a:rPr lang="en-US" sz="9645" spc="434" b="true">
                <a:solidFill>
                  <a:srgbClr val="E6BB4D"/>
                </a:solidFill>
                <a:latin typeface="BBT Martires Heavy"/>
                <a:ea typeface="BBT Martires Heavy"/>
                <a:cs typeface="BBT Martires Heavy"/>
                <a:sym typeface="BBT Martires Heavy"/>
              </a:rPr>
              <a:t> Top Customers</a:t>
            </a:r>
          </a:p>
          <a:p>
            <a:pPr algn="l">
              <a:lnSpc>
                <a:spcPts val="9741"/>
              </a:lnSpc>
            </a:pPr>
          </a:p>
          <a:p>
            <a:pPr algn="l">
              <a:lnSpc>
                <a:spcPts val="9741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980059" y="2564312"/>
            <a:ext cx="11282710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000" spc="135" b="true">
                <a:solidFill>
                  <a:srgbClr val="EDE6DB"/>
                </a:solidFill>
                <a:latin typeface="BBT Martires Heavy"/>
                <a:ea typeface="BBT Martires Heavy"/>
                <a:cs typeface="BBT Martires Heavy"/>
                <a:sym typeface="BBT Martires Heavy"/>
              </a:rPr>
              <a:t>7) Who are the top customers by sales volume, Segment &amp; Categories?</a:t>
            </a:r>
          </a:p>
          <a:p>
            <a:pPr algn="l">
              <a:lnSpc>
                <a:spcPts val="3300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4869" y="2725860"/>
            <a:ext cx="12562231" cy="7142974"/>
          </a:xfrm>
          <a:custGeom>
            <a:avLst/>
            <a:gdLst/>
            <a:ahLst/>
            <a:cxnLst/>
            <a:rect r="r" b="b" t="t" l="l"/>
            <a:pathLst>
              <a:path h="7142974" w="12562231">
                <a:moveTo>
                  <a:pt x="0" y="0"/>
                </a:moveTo>
                <a:lnTo>
                  <a:pt x="12562231" y="0"/>
                </a:lnTo>
                <a:lnTo>
                  <a:pt x="12562231" y="7142973"/>
                </a:lnTo>
                <a:lnTo>
                  <a:pt x="0" y="71429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23480"/>
            <a:ext cx="9838784" cy="1045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78"/>
              </a:lnSpc>
            </a:pPr>
            <a:r>
              <a:rPr lang="en-US" b="true" sz="7800" spc="351">
                <a:solidFill>
                  <a:srgbClr val="181412"/>
                </a:solidFill>
                <a:latin typeface="BBT Martires Heavy"/>
                <a:ea typeface="BBT Martires Heavy"/>
                <a:cs typeface="BBT Martires Heavy"/>
                <a:sym typeface="BBT Martires Heavy"/>
              </a:rPr>
              <a:t>Customer Repeat Visits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44869" y="2087685"/>
            <a:ext cx="10271490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000" spc="135" b="true">
                <a:solidFill>
                  <a:srgbClr val="181412"/>
                </a:solidFill>
                <a:latin typeface="BBT Martires Heavy"/>
                <a:ea typeface="BBT Martires Heavy"/>
                <a:cs typeface="BBT Martires Heavy"/>
                <a:sym typeface="BBT Martires Heavy"/>
              </a:rPr>
              <a:t>8) Does we have customers repeated their visits?</a:t>
            </a:r>
          </a:p>
          <a:p>
            <a:pPr algn="l">
              <a:lnSpc>
                <a:spcPts val="3300"/>
              </a:lnSpc>
            </a:pPr>
          </a:p>
          <a:p>
            <a:pPr algn="l">
              <a:lnSpc>
                <a:spcPts val="3300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336472" y="5469113"/>
            <a:ext cx="3903055" cy="3888862"/>
          </a:xfrm>
          <a:custGeom>
            <a:avLst/>
            <a:gdLst/>
            <a:ahLst/>
            <a:cxnLst/>
            <a:rect r="r" b="b" t="t" l="l"/>
            <a:pathLst>
              <a:path h="3888862" w="3903055">
                <a:moveTo>
                  <a:pt x="0" y="0"/>
                </a:moveTo>
                <a:lnTo>
                  <a:pt x="3903056" y="0"/>
                </a:lnTo>
                <a:lnTo>
                  <a:pt x="3903056" y="3888862"/>
                </a:lnTo>
                <a:lnTo>
                  <a:pt x="0" y="38888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4647338" y="9258300"/>
            <a:ext cx="4584271" cy="0"/>
          </a:xfrm>
          <a:prstGeom prst="line">
            <a:avLst/>
          </a:prstGeom>
          <a:ln cap="rnd" w="19050">
            <a:solidFill>
              <a:srgbClr val="18141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4651890" y="5469113"/>
            <a:ext cx="1970377" cy="3789187"/>
          </a:xfrm>
          <a:custGeom>
            <a:avLst/>
            <a:gdLst/>
            <a:ahLst/>
            <a:cxnLst/>
            <a:rect r="r" b="b" t="t" l="l"/>
            <a:pathLst>
              <a:path h="3789187" w="1970377">
                <a:moveTo>
                  <a:pt x="0" y="0"/>
                </a:moveTo>
                <a:lnTo>
                  <a:pt x="1970377" y="0"/>
                </a:lnTo>
                <a:lnTo>
                  <a:pt x="1970377" y="3789187"/>
                </a:lnTo>
                <a:lnTo>
                  <a:pt x="0" y="37891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74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54626" y="5651874"/>
            <a:ext cx="6216152" cy="3776265"/>
            <a:chOff x="0" y="0"/>
            <a:chExt cx="8288203" cy="5035020"/>
          </a:xfrm>
        </p:grpSpPr>
        <p:sp>
          <p:nvSpPr>
            <p:cNvPr name="AutoShape 3" id="3"/>
            <p:cNvSpPr/>
            <p:nvPr/>
          </p:nvSpPr>
          <p:spPr>
            <a:xfrm>
              <a:off x="0" y="4614480"/>
              <a:ext cx="7862034" cy="0"/>
            </a:xfrm>
            <a:prstGeom prst="line">
              <a:avLst/>
            </a:prstGeom>
            <a:ln cap="rnd" w="25400">
              <a:solidFill>
                <a:srgbClr val="181412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>
              <a:off x="2901386" y="4868480"/>
              <a:ext cx="5214648" cy="0"/>
            </a:xfrm>
            <a:prstGeom prst="line">
              <a:avLst/>
            </a:prstGeom>
            <a:ln cap="rnd" w="25400">
              <a:solidFill>
                <a:srgbClr val="181412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545766" y="0"/>
              <a:ext cx="3588596" cy="5035020"/>
            </a:xfrm>
            <a:custGeom>
              <a:avLst/>
              <a:gdLst/>
              <a:ahLst/>
              <a:cxnLst/>
              <a:rect r="r" b="b" t="t" l="l"/>
              <a:pathLst>
                <a:path h="5035020" w="3588596">
                  <a:moveTo>
                    <a:pt x="0" y="0"/>
                  </a:moveTo>
                  <a:lnTo>
                    <a:pt x="3588596" y="0"/>
                  </a:lnTo>
                  <a:lnTo>
                    <a:pt x="3588596" y="5035020"/>
                  </a:lnTo>
                  <a:lnTo>
                    <a:pt x="0" y="50350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134362" y="1138269"/>
              <a:ext cx="2153841" cy="3896751"/>
            </a:xfrm>
            <a:custGeom>
              <a:avLst/>
              <a:gdLst/>
              <a:ahLst/>
              <a:cxnLst/>
              <a:rect r="r" b="b" t="t" l="l"/>
              <a:pathLst>
                <a:path h="3896751" w="2153841">
                  <a:moveTo>
                    <a:pt x="0" y="0"/>
                  </a:moveTo>
                  <a:lnTo>
                    <a:pt x="2153841" y="0"/>
                  </a:lnTo>
                  <a:lnTo>
                    <a:pt x="2153841" y="3896751"/>
                  </a:lnTo>
                  <a:lnTo>
                    <a:pt x="0" y="38967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5905849" y="543978"/>
            <a:ext cx="6476302" cy="5221641"/>
          </a:xfrm>
          <a:custGeom>
            <a:avLst/>
            <a:gdLst/>
            <a:ahLst/>
            <a:cxnLst/>
            <a:rect r="r" b="b" t="t" l="l"/>
            <a:pathLst>
              <a:path h="5221641" w="6476302">
                <a:moveTo>
                  <a:pt x="0" y="0"/>
                </a:moveTo>
                <a:lnTo>
                  <a:pt x="6476302" y="0"/>
                </a:lnTo>
                <a:lnTo>
                  <a:pt x="6476302" y="5221642"/>
                </a:lnTo>
                <a:lnTo>
                  <a:pt x="0" y="52216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49056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001568" y="3154799"/>
            <a:ext cx="8381697" cy="6695188"/>
          </a:xfrm>
          <a:custGeom>
            <a:avLst/>
            <a:gdLst/>
            <a:ahLst/>
            <a:cxnLst/>
            <a:rect r="r" b="b" t="t" l="l"/>
            <a:pathLst>
              <a:path h="6695188" w="8381697">
                <a:moveTo>
                  <a:pt x="0" y="0"/>
                </a:moveTo>
                <a:lnTo>
                  <a:pt x="8381697" y="0"/>
                </a:lnTo>
                <a:lnTo>
                  <a:pt x="8381697" y="6695188"/>
                </a:lnTo>
                <a:lnTo>
                  <a:pt x="0" y="66951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162050"/>
            <a:ext cx="4332827" cy="4118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27"/>
              </a:lnSpc>
            </a:pPr>
            <a:r>
              <a:rPr lang="en-US" sz="7947" spc="357" b="true">
                <a:solidFill>
                  <a:srgbClr val="E6BB4D"/>
                </a:solidFill>
                <a:latin typeface="BBT Martires Heavy"/>
                <a:ea typeface="BBT Martires Heavy"/>
                <a:cs typeface="BBT Martires Heavy"/>
                <a:sym typeface="BBT Martires Heavy"/>
              </a:rPr>
              <a:t> CLV “Customer Life Time Value”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403761"/>
            <a:ext cx="14644431" cy="6143025"/>
          </a:xfrm>
          <a:custGeom>
            <a:avLst/>
            <a:gdLst/>
            <a:ahLst/>
            <a:cxnLst/>
            <a:rect r="r" b="b" t="t" l="l"/>
            <a:pathLst>
              <a:path h="6143025" w="14644431">
                <a:moveTo>
                  <a:pt x="0" y="0"/>
                </a:moveTo>
                <a:lnTo>
                  <a:pt x="14644431" y="0"/>
                </a:lnTo>
                <a:lnTo>
                  <a:pt x="14644431" y="6143025"/>
                </a:lnTo>
                <a:lnTo>
                  <a:pt x="0" y="61430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90625"/>
            <a:ext cx="14144512" cy="2298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87"/>
              </a:lnSpc>
            </a:pPr>
            <a:r>
              <a:rPr lang="en-US" sz="8799" spc="395" b="true">
                <a:solidFill>
                  <a:srgbClr val="181412"/>
                </a:solidFill>
                <a:latin typeface="BBT Martires Heavy"/>
                <a:ea typeface="BBT Martires Heavy"/>
                <a:cs typeface="BBT Martires Heavy"/>
                <a:sym typeface="BBT Martires Heavy"/>
              </a:rPr>
              <a:t>Lowest Repeated Purchased Products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699906">
            <a:off x="15462615" y="1235052"/>
            <a:ext cx="1257583" cy="1537046"/>
          </a:xfrm>
          <a:custGeom>
            <a:avLst/>
            <a:gdLst/>
            <a:ahLst/>
            <a:cxnLst/>
            <a:rect r="r" b="b" t="t" l="l"/>
            <a:pathLst>
              <a:path h="1537046" w="1257583">
                <a:moveTo>
                  <a:pt x="0" y="0"/>
                </a:moveTo>
                <a:lnTo>
                  <a:pt x="1257583" y="0"/>
                </a:lnTo>
                <a:lnTo>
                  <a:pt x="1257583" y="1537046"/>
                </a:lnTo>
                <a:lnTo>
                  <a:pt x="0" y="15370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43920" y="6054916"/>
            <a:ext cx="1615380" cy="2922563"/>
          </a:xfrm>
          <a:custGeom>
            <a:avLst/>
            <a:gdLst/>
            <a:ahLst/>
            <a:cxnLst/>
            <a:rect r="r" b="b" t="t" l="l"/>
            <a:pathLst>
              <a:path h="2922563" w="1615380">
                <a:moveTo>
                  <a:pt x="0" y="0"/>
                </a:moveTo>
                <a:lnTo>
                  <a:pt x="1615380" y="0"/>
                </a:lnTo>
                <a:lnTo>
                  <a:pt x="1615380" y="2922563"/>
                </a:lnTo>
                <a:lnTo>
                  <a:pt x="0" y="29225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043578" y="5475274"/>
            <a:ext cx="5972903" cy="3881348"/>
            <a:chOff x="0" y="0"/>
            <a:chExt cx="7963871" cy="5175130"/>
          </a:xfrm>
        </p:grpSpPr>
        <p:sp>
          <p:nvSpPr>
            <p:cNvPr name="AutoShape 7" id="7"/>
            <p:cNvSpPr/>
            <p:nvPr/>
          </p:nvSpPr>
          <p:spPr>
            <a:xfrm>
              <a:off x="5395817" y="4827296"/>
              <a:ext cx="2568054" cy="0"/>
            </a:xfrm>
            <a:prstGeom prst="line">
              <a:avLst/>
            </a:prstGeom>
            <a:ln cap="rnd" w="25400">
              <a:solidFill>
                <a:srgbClr val="181412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5550971" y="2970663"/>
              <a:ext cx="1854726" cy="2073372"/>
            </a:xfrm>
            <a:custGeom>
              <a:avLst/>
              <a:gdLst/>
              <a:ahLst/>
              <a:cxnLst/>
              <a:rect r="r" b="b" t="t" l="l"/>
              <a:pathLst>
                <a:path h="2073372" w="1854726">
                  <a:moveTo>
                    <a:pt x="0" y="0"/>
                  </a:moveTo>
                  <a:lnTo>
                    <a:pt x="1854726" y="0"/>
                  </a:lnTo>
                  <a:lnTo>
                    <a:pt x="1854726" y="2073372"/>
                  </a:lnTo>
                  <a:lnTo>
                    <a:pt x="0" y="20733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9" id="9"/>
            <p:cNvSpPr/>
            <p:nvPr/>
          </p:nvSpPr>
          <p:spPr>
            <a:xfrm>
              <a:off x="0" y="5031335"/>
              <a:ext cx="7862034" cy="0"/>
            </a:xfrm>
            <a:prstGeom prst="line">
              <a:avLst/>
            </a:prstGeom>
            <a:ln cap="rnd" w="25400">
              <a:solidFill>
                <a:srgbClr val="181412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391437" y="1772368"/>
              <a:ext cx="2087919" cy="3271667"/>
            </a:xfrm>
            <a:custGeom>
              <a:avLst/>
              <a:gdLst/>
              <a:ahLst/>
              <a:cxnLst/>
              <a:rect r="r" b="b" t="t" l="l"/>
              <a:pathLst>
                <a:path h="3271667" w="2087919">
                  <a:moveTo>
                    <a:pt x="0" y="0"/>
                  </a:moveTo>
                  <a:lnTo>
                    <a:pt x="2087919" y="0"/>
                  </a:lnTo>
                  <a:lnTo>
                    <a:pt x="2087919" y="3271667"/>
                  </a:lnTo>
                  <a:lnTo>
                    <a:pt x="0" y="32716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764584" y="0"/>
              <a:ext cx="3998964" cy="5175130"/>
            </a:xfrm>
            <a:custGeom>
              <a:avLst/>
              <a:gdLst/>
              <a:ahLst/>
              <a:cxnLst/>
              <a:rect r="r" b="b" t="t" l="l"/>
              <a:pathLst>
                <a:path h="5175130" w="3998964">
                  <a:moveTo>
                    <a:pt x="0" y="0"/>
                  </a:moveTo>
                  <a:lnTo>
                    <a:pt x="3998964" y="0"/>
                  </a:lnTo>
                  <a:lnTo>
                    <a:pt x="3998964" y="5175130"/>
                  </a:lnTo>
                  <a:lnTo>
                    <a:pt x="0" y="51751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12" id="12"/>
          <p:cNvSpPr/>
          <p:nvPr/>
        </p:nvSpPr>
        <p:spPr>
          <a:xfrm>
            <a:off x="13348314" y="8977479"/>
            <a:ext cx="3910986" cy="0"/>
          </a:xfrm>
          <a:prstGeom prst="line">
            <a:avLst/>
          </a:prstGeom>
          <a:ln cap="rnd" w="19050">
            <a:solidFill>
              <a:srgbClr val="18141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6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8224776"/>
            <a:ext cx="18288000" cy="2454559"/>
          </a:xfrm>
          <a:prstGeom prst="rect">
            <a:avLst/>
          </a:prstGeom>
          <a:solidFill>
            <a:srgbClr val="CDCDCD">
              <a:alpha val="52941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0" y="8205726"/>
            <a:ext cx="18410307" cy="0"/>
          </a:xfrm>
          <a:prstGeom prst="line">
            <a:avLst/>
          </a:prstGeom>
          <a:ln cap="rnd" w="19050">
            <a:solidFill>
              <a:srgbClr val="18141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524000" y="8548626"/>
            <a:ext cx="6332608" cy="0"/>
          </a:xfrm>
          <a:prstGeom prst="line">
            <a:avLst/>
          </a:prstGeom>
          <a:ln cap="rnd" w="19050">
            <a:solidFill>
              <a:srgbClr val="18141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442406" y="7737573"/>
            <a:ext cx="2910388" cy="1714483"/>
          </a:xfrm>
          <a:custGeom>
            <a:avLst/>
            <a:gdLst/>
            <a:ahLst/>
            <a:cxnLst/>
            <a:rect r="r" b="b" t="t" l="l"/>
            <a:pathLst>
              <a:path h="1714483" w="2910388">
                <a:moveTo>
                  <a:pt x="0" y="0"/>
                </a:moveTo>
                <a:lnTo>
                  <a:pt x="2910388" y="0"/>
                </a:lnTo>
                <a:lnTo>
                  <a:pt x="2910388" y="1714483"/>
                </a:lnTo>
                <a:lnTo>
                  <a:pt x="0" y="17144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13233" y="799864"/>
            <a:ext cx="12739561" cy="1045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78"/>
              </a:lnSpc>
            </a:pPr>
            <a:r>
              <a:rPr lang="en-US" b="true" sz="7800" spc="351">
                <a:solidFill>
                  <a:srgbClr val="181412"/>
                </a:solidFill>
                <a:latin typeface="BBT Martires Heavy"/>
                <a:ea typeface="BBT Martires Heavy"/>
                <a:cs typeface="BBT Martires Heavy"/>
                <a:sym typeface="BBT Martires Heavy"/>
              </a:rPr>
              <a:t>Conclusion &amp; Business Insights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174216" y="2217039"/>
            <a:ext cx="3889770" cy="7377150"/>
          </a:xfrm>
          <a:custGeom>
            <a:avLst/>
            <a:gdLst/>
            <a:ahLst/>
            <a:cxnLst/>
            <a:rect r="r" b="b" t="t" l="l"/>
            <a:pathLst>
              <a:path h="7377150" w="3889770">
                <a:moveTo>
                  <a:pt x="0" y="0"/>
                </a:moveTo>
                <a:lnTo>
                  <a:pt x="3889770" y="0"/>
                </a:lnTo>
                <a:lnTo>
                  <a:pt x="3889770" y="7377150"/>
                </a:lnTo>
                <a:lnTo>
                  <a:pt x="0" y="7377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760797" y="5348787"/>
            <a:ext cx="2826838" cy="4236405"/>
          </a:xfrm>
          <a:custGeom>
            <a:avLst/>
            <a:gdLst/>
            <a:ahLst/>
            <a:cxnLst/>
            <a:rect r="r" b="b" t="t" l="l"/>
            <a:pathLst>
              <a:path h="4236405" w="2826838">
                <a:moveTo>
                  <a:pt x="0" y="0"/>
                </a:moveTo>
                <a:lnTo>
                  <a:pt x="2826838" y="0"/>
                </a:lnTo>
                <a:lnTo>
                  <a:pt x="2826838" y="4236406"/>
                </a:lnTo>
                <a:lnTo>
                  <a:pt x="0" y="42364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788178"/>
            <a:ext cx="10192172" cy="2711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181412"/>
                </a:solidFill>
                <a:latin typeface="Muli Bold"/>
                <a:ea typeface="Muli Bold"/>
                <a:cs typeface="Muli Bold"/>
                <a:sym typeface="Muli Bold"/>
              </a:rPr>
              <a:t>Key Findings: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181412"/>
                </a:solidFill>
                <a:latin typeface="Muli"/>
                <a:ea typeface="Muli"/>
                <a:cs typeface="Muli"/>
                <a:sym typeface="Muli"/>
              </a:rPr>
              <a:t>Monthly sales trends and peak sales months identified.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181412"/>
                </a:solidFill>
                <a:latin typeface="Muli"/>
                <a:ea typeface="Muli"/>
                <a:cs typeface="Muli"/>
                <a:sym typeface="Muli"/>
              </a:rPr>
              <a:t>Product category performance and shipping mode impacts evaluated.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181412"/>
                </a:solidFill>
                <a:latin typeface="Muli"/>
                <a:ea typeface="Muli"/>
                <a:cs typeface="Muli"/>
                <a:sym typeface="Muli"/>
              </a:rPr>
              <a:t>Regional sales contributions and delivery times analyzed.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181412"/>
                </a:solidFill>
                <a:latin typeface="Muli"/>
                <a:ea typeface="Muli"/>
                <a:cs typeface="Muli"/>
                <a:sym typeface="Muli"/>
              </a:rPr>
              <a:t>Customer segment profitability and repeat visits assessed.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442478"/>
            <a:ext cx="11580930" cy="358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181412"/>
                </a:solidFill>
                <a:latin typeface="Muli Bold"/>
                <a:ea typeface="Muli Bold"/>
                <a:cs typeface="Muli Bold"/>
                <a:sym typeface="Muli Bold"/>
              </a:rPr>
              <a:t>Insights &amp; Recommendations: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181412"/>
                </a:solidFill>
                <a:latin typeface="Muli"/>
                <a:ea typeface="Muli"/>
                <a:cs typeface="Muli"/>
                <a:sym typeface="Muli"/>
              </a:rPr>
              <a:t>Promote Top Categories: Focus on high-revenue products.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181412"/>
                </a:solidFill>
                <a:latin typeface="Muli"/>
                <a:ea typeface="Muli"/>
                <a:cs typeface="Muli"/>
                <a:sym typeface="Muli"/>
              </a:rPr>
              <a:t>Improve Shipping: Optimize shipping methods for faster delivery.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181412"/>
                </a:solidFill>
                <a:latin typeface="Muli"/>
                <a:ea typeface="Muli"/>
                <a:cs typeface="Muli"/>
                <a:sym typeface="Muli"/>
              </a:rPr>
              <a:t>Build Customer Loyalty: Encourage repeat purchases.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181412"/>
                </a:solidFill>
                <a:latin typeface="Muli"/>
                <a:ea typeface="Muli"/>
                <a:cs typeface="Muli"/>
                <a:sym typeface="Muli"/>
              </a:rPr>
              <a:t>Review Low-Selling Products: Investigate and adjust low-performing items. Educational Content or Communication for the lowest product in sales.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181412"/>
                </a:solidFill>
                <a:latin typeface="Muli"/>
                <a:ea typeface="Muli"/>
                <a:cs typeface="Muli"/>
                <a:sym typeface="Muli"/>
              </a:rPr>
              <a:t>Loyalty program for the highest customers shares in sales and the most customers that repeats their purchase.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6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39595" y="-95768"/>
            <a:ext cx="19167191" cy="1229243"/>
            <a:chOff x="0" y="0"/>
            <a:chExt cx="25556255" cy="16389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7133" cy="1638990"/>
            </a:xfrm>
            <a:custGeom>
              <a:avLst/>
              <a:gdLst/>
              <a:ahLst/>
              <a:cxnLst/>
              <a:rect r="r" b="b" t="t" l="l"/>
              <a:pathLst>
                <a:path h="1638990" w="7157133">
                  <a:moveTo>
                    <a:pt x="0" y="0"/>
                  </a:moveTo>
                  <a:lnTo>
                    <a:pt x="7157133" y="0"/>
                  </a:lnTo>
                  <a:lnTo>
                    <a:pt x="7157133" y="1638990"/>
                  </a:lnTo>
                  <a:lnTo>
                    <a:pt x="0" y="16389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378433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133041" y="0"/>
              <a:ext cx="7157133" cy="1638990"/>
            </a:xfrm>
            <a:custGeom>
              <a:avLst/>
              <a:gdLst/>
              <a:ahLst/>
              <a:cxnLst/>
              <a:rect r="r" b="b" t="t" l="l"/>
              <a:pathLst>
                <a:path h="1638990" w="7157133">
                  <a:moveTo>
                    <a:pt x="0" y="0"/>
                  </a:moveTo>
                  <a:lnTo>
                    <a:pt x="7157133" y="0"/>
                  </a:lnTo>
                  <a:lnTo>
                    <a:pt x="7157133" y="1638990"/>
                  </a:lnTo>
                  <a:lnTo>
                    <a:pt x="0" y="16389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378433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2266081" y="0"/>
              <a:ext cx="7157133" cy="1638990"/>
            </a:xfrm>
            <a:custGeom>
              <a:avLst/>
              <a:gdLst/>
              <a:ahLst/>
              <a:cxnLst/>
              <a:rect r="r" b="b" t="t" l="l"/>
              <a:pathLst>
                <a:path h="1638990" w="7157133">
                  <a:moveTo>
                    <a:pt x="0" y="0"/>
                  </a:moveTo>
                  <a:lnTo>
                    <a:pt x="7157133" y="0"/>
                  </a:lnTo>
                  <a:lnTo>
                    <a:pt x="7157133" y="1638990"/>
                  </a:lnTo>
                  <a:lnTo>
                    <a:pt x="0" y="16389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378433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8399122" y="0"/>
              <a:ext cx="7157133" cy="1638990"/>
            </a:xfrm>
            <a:custGeom>
              <a:avLst/>
              <a:gdLst/>
              <a:ahLst/>
              <a:cxnLst/>
              <a:rect r="r" b="b" t="t" l="l"/>
              <a:pathLst>
                <a:path h="1638990" w="7157133">
                  <a:moveTo>
                    <a:pt x="0" y="0"/>
                  </a:moveTo>
                  <a:lnTo>
                    <a:pt x="7157133" y="0"/>
                  </a:lnTo>
                  <a:lnTo>
                    <a:pt x="7157133" y="1638990"/>
                  </a:lnTo>
                  <a:lnTo>
                    <a:pt x="0" y="16389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378433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2318852" y="2821972"/>
            <a:ext cx="14504471" cy="1174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87"/>
              </a:lnSpc>
            </a:pPr>
            <a:r>
              <a:rPr lang="en-US" sz="8799" spc="395" b="true">
                <a:solidFill>
                  <a:srgbClr val="C64230"/>
                </a:solidFill>
                <a:latin typeface="BBT Martires Heavy"/>
                <a:ea typeface="BBT Martires Heavy"/>
                <a:cs typeface="BBT Martires Heavy"/>
                <a:sym typeface="BBT Martires Heavy"/>
              </a:rPr>
              <a:t>Thank You for Your Attention!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64211" y="4460875"/>
            <a:ext cx="2759577" cy="68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50"/>
              </a:lnSpc>
            </a:pPr>
            <a:r>
              <a:rPr lang="en-US" sz="5000" spc="225" b="true">
                <a:solidFill>
                  <a:srgbClr val="181412"/>
                </a:solidFill>
                <a:latin typeface="BBT Martires Heavy"/>
                <a:ea typeface="BBT Martires Heavy"/>
                <a:cs typeface="BBT Martires Heavy"/>
                <a:sym typeface="BBT Martires Heavy"/>
              </a:rPr>
              <a:t>Questions?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11779" y="6075720"/>
            <a:ext cx="2759577" cy="594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5"/>
              </a:lnSpc>
            </a:pPr>
            <a:r>
              <a:rPr lang="en-US" b="true" sz="4500" spc="202">
                <a:solidFill>
                  <a:srgbClr val="181412"/>
                </a:solidFill>
                <a:latin typeface="BBT Martires Heavy"/>
                <a:ea typeface="BBT Martires Heavy"/>
                <a:cs typeface="BBT Martires Heavy"/>
                <a:sym typeface="BBT Martires Heavy"/>
              </a:rPr>
              <a:t>team: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29262" y="7066534"/>
            <a:ext cx="4085968" cy="736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  <a:spcBef>
                <a:spcPct val="0"/>
              </a:spcBef>
            </a:pPr>
            <a:r>
              <a:rPr lang="en-US" b="true" sz="5543" spc="249">
                <a:solidFill>
                  <a:srgbClr val="000000"/>
                </a:solidFill>
                <a:latin typeface="BBT Martires Heavy"/>
                <a:ea typeface="BBT Martires Heavy"/>
                <a:cs typeface="BBT Martires Heavy"/>
                <a:sym typeface="BBT Martires Heavy"/>
              </a:rPr>
              <a:t>Mohamed Said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730522" y="7133034"/>
            <a:ext cx="3688464" cy="683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b="true" sz="5128" spc="230">
                <a:solidFill>
                  <a:srgbClr val="000000"/>
                </a:solidFill>
                <a:latin typeface="BBT Martires Heavy"/>
                <a:ea typeface="BBT Martires Heavy"/>
                <a:cs typeface="BBT Martires Heavy"/>
                <a:sym typeface="BBT Martires Heavy"/>
              </a:rPr>
              <a:t>Aya Mohamed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29262" y="8219808"/>
            <a:ext cx="4471939" cy="670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3"/>
              </a:lnSpc>
              <a:spcBef>
                <a:spcPct val="0"/>
              </a:spcBef>
            </a:pPr>
            <a:r>
              <a:rPr lang="en-US" b="true" sz="5042" spc="226">
                <a:solidFill>
                  <a:srgbClr val="000000"/>
                </a:solidFill>
                <a:latin typeface="BBT Martires Heavy"/>
                <a:ea typeface="BBT Martires Heavy"/>
                <a:cs typeface="BBT Martires Heavy"/>
                <a:sym typeface="BBT Martires Heavy"/>
              </a:rPr>
              <a:t>Ammar Mohamed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11126" y="7133034"/>
            <a:ext cx="4123499" cy="729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86"/>
              </a:lnSpc>
              <a:spcBef>
                <a:spcPct val="0"/>
              </a:spcBef>
            </a:pPr>
            <a:r>
              <a:rPr lang="en-US" b="true" sz="5432" spc="244">
                <a:solidFill>
                  <a:srgbClr val="000000"/>
                </a:solidFill>
                <a:latin typeface="BBT Martires Heavy"/>
                <a:ea typeface="BBT Martires Heavy"/>
                <a:cs typeface="BBT Martires Heavy"/>
                <a:sym typeface="BBT Martires Heavy"/>
              </a:rPr>
              <a:t>Ahmed Shafek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824717" y="8082973"/>
            <a:ext cx="2929512" cy="807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3"/>
              </a:lnSpc>
              <a:spcBef>
                <a:spcPct val="0"/>
              </a:spcBef>
            </a:pPr>
            <a:r>
              <a:rPr lang="en-US" b="true" sz="5943" spc="267">
                <a:solidFill>
                  <a:srgbClr val="000000"/>
                </a:solidFill>
                <a:latin typeface="BBT Martires Heavy"/>
                <a:ea typeface="BBT Martires Heavy"/>
                <a:cs typeface="BBT Martires Heavy"/>
                <a:sym typeface="BBT Martires Heavy"/>
              </a:rPr>
              <a:t>Dina Hany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26185" y="8159554"/>
            <a:ext cx="4497137" cy="730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0"/>
              </a:lnSpc>
              <a:spcBef>
                <a:spcPct val="0"/>
              </a:spcBef>
            </a:pPr>
            <a:r>
              <a:rPr lang="en-US" b="true" sz="5376" spc="241">
                <a:solidFill>
                  <a:srgbClr val="000000"/>
                </a:solidFill>
                <a:latin typeface="BBT Martires Heavy"/>
                <a:ea typeface="BBT Martires Heavy"/>
                <a:cs typeface="BBT Martires Heavy"/>
                <a:sym typeface="BBT Martires Heavy"/>
              </a:rPr>
              <a:t>Tayseer Ashraf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3C9B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73212" y="1028700"/>
            <a:ext cx="6427955" cy="7014634"/>
          </a:xfrm>
          <a:custGeom>
            <a:avLst/>
            <a:gdLst/>
            <a:ahLst/>
            <a:cxnLst/>
            <a:rect r="r" b="b" t="t" l="l"/>
            <a:pathLst>
              <a:path h="7014634" w="6427955">
                <a:moveTo>
                  <a:pt x="0" y="0"/>
                </a:moveTo>
                <a:lnTo>
                  <a:pt x="6427956" y="0"/>
                </a:lnTo>
                <a:lnTo>
                  <a:pt x="6427956" y="7014634"/>
                </a:lnTo>
                <a:lnTo>
                  <a:pt x="0" y="7014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2490664" y="8488907"/>
            <a:ext cx="5896526" cy="0"/>
          </a:xfrm>
          <a:prstGeom prst="line">
            <a:avLst/>
          </a:prstGeom>
          <a:ln cap="rnd" w="19050">
            <a:solidFill>
              <a:srgbClr val="18141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4666704" y="8679407"/>
            <a:ext cx="3910986" cy="0"/>
          </a:xfrm>
          <a:prstGeom prst="line">
            <a:avLst/>
          </a:prstGeom>
          <a:ln cap="rnd" w="19050">
            <a:solidFill>
              <a:srgbClr val="18141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2512036"/>
            <a:ext cx="8980141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true">
                <a:solidFill>
                  <a:srgbClr val="181412"/>
                </a:solidFill>
                <a:latin typeface="Muli Bold"/>
                <a:ea typeface="Muli Bold"/>
                <a:cs typeface="Muli Bold"/>
                <a:sym typeface="Muli Bold"/>
              </a:rPr>
              <a:t>Objective: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181412"/>
                </a:solidFill>
                <a:latin typeface="Muli"/>
                <a:ea typeface="Muli"/>
                <a:cs typeface="Muli"/>
                <a:sym typeface="Muli"/>
              </a:rPr>
              <a:t>A</a:t>
            </a:r>
            <a:r>
              <a:rPr lang="en-US" sz="2499">
                <a:solidFill>
                  <a:srgbClr val="181412"/>
                </a:solidFill>
                <a:latin typeface="Muli"/>
                <a:ea typeface="Muli"/>
                <a:cs typeface="Muli"/>
                <a:sym typeface="Muli"/>
              </a:rPr>
              <a:t>nalyze the sales data to gain insights into key sales performance, customer segmentation, and regional trends.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190625"/>
            <a:ext cx="12839350" cy="1174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87"/>
              </a:lnSpc>
            </a:pPr>
            <a:r>
              <a:rPr lang="en-US" sz="8799" spc="395" b="true">
                <a:solidFill>
                  <a:srgbClr val="C64230"/>
                </a:solidFill>
                <a:latin typeface="BBT Martires Heavy"/>
                <a:ea typeface="BBT Martires Heavy"/>
                <a:cs typeface="BBT Martires Heavy"/>
                <a:sym typeface="BBT Martires Heavy"/>
              </a:rPr>
              <a:t>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042712"/>
            <a:ext cx="12639508" cy="5655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true">
                <a:solidFill>
                  <a:srgbClr val="181412"/>
                </a:solidFill>
                <a:latin typeface="Muli Bold"/>
                <a:ea typeface="Muli Bold"/>
                <a:cs typeface="Muli Bold"/>
                <a:sym typeface="Muli Bold"/>
              </a:rPr>
              <a:t>Key Areas of Focus: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181412"/>
                </a:solidFill>
                <a:latin typeface="Muli Bold"/>
                <a:ea typeface="Muli Bold"/>
                <a:cs typeface="Muli Bold"/>
                <a:sym typeface="Muli Bold"/>
              </a:rPr>
              <a:t>Monthly </a:t>
            </a:r>
            <a:r>
              <a:rPr lang="en-US" b="true" sz="2499">
                <a:solidFill>
                  <a:srgbClr val="181412"/>
                </a:solidFill>
                <a:latin typeface="Muli Bold"/>
                <a:ea typeface="Muli Bold"/>
                <a:cs typeface="Muli Bold"/>
                <a:sym typeface="Muli Bold"/>
              </a:rPr>
              <a:t>Sales Trends: </a:t>
            </a:r>
            <a:r>
              <a:rPr lang="en-US" sz="2499">
                <a:solidFill>
                  <a:srgbClr val="181412"/>
                </a:solidFill>
                <a:latin typeface="Muli"/>
                <a:ea typeface="Muli"/>
                <a:cs typeface="Muli"/>
                <a:sym typeface="Muli"/>
              </a:rPr>
              <a:t>Peak months and patterns.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181412"/>
                </a:solidFill>
                <a:latin typeface="Muli Bold"/>
                <a:ea typeface="Muli Bold"/>
                <a:cs typeface="Muli Bold"/>
                <a:sym typeface="Muli Bold"/>
              </a:rPr>
              <a:t>Product Performance: </a:t>
            </a:r>
            <a:r>
              <a:rPr lang="en-US" sz="2499">
                <a:solidFill>
                  <a:srgbClr val="181412"/>
                </a:solidFill>
                <a:latin typeface="Muli"/>
                <a:ea typeface="Muli"/>
                <a:cs typeface="Muli"/>
                <a:sym typeface="Muli"/>
              </a:rPr>
              <a:t>Top categories and sub-categories.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181412"/>
                </a:solidFill>
                <a:latin typeface="Muli Bold"/>
                <a:ea typeface="Muli Bold"/>
                <a:cs typeface="Muli Bold"/>
                <a:sym typeface="Muli Bold"/>
              </a:rPr>
              <a:t>Shipping Impact: </a:t>
            </a:r>
            <a:r>
              <a:rPr lang="en-US" sz="2499">
                <a:solidFill>
                  <a:srgbClr val="181412"/>
                </a:solidFill>
                <a:latin typeface="Muli"/>
                <a:ea typeface="Muli"/>
                <a:cs typeface="Muli"/>
                <a:sym typeface="Muli"/>
              </a:rPr>
              <a:t>Effect of shipping methods on sales.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181412"/>
                </a:solidFill>
                <a:latin typeface="Muli Bold"/>
                <a:ea typeface="Muli Bold"/>
                <a:cs typeface="Muli Bold"/>
                <a:sym typeface="Muli Bold"/>
              </a:rPr>
              <a:t>Regional Analysis: </a:t>
            </a:r>
            <a:r>
              <a:rPr lang="en-US" sz="2499">
                <a:solidFill>
                  <a:srgbClr val="181412"/>
                </a:solidFill>
                <a:latin typeface="Muli"/>
                <a:ea typeface="Muli"/>
                <a:cs typeface="Muli"/>
                <a:sym typeface="Muli"/>
              </a:rPr>
              <a:t>Highest and lowest sales by region.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181412"/>
                </a:solidFill>
                <a:latin typeface="Muli Bold"/>
                <a:ea typeface="Muli Bold"/>
                <a:cs typeface="Muli Bold"/>
                <a:sym typeface="Muli Bold"/>
              </a:rPr>
              <a:t>Delivery Times: </a:t>
            </a:r>
            <a:r>
              <a:rPr lang="en-US" sz="2499">
                <a:solidFill>
                  <a:srgbClr val="181412"/>
                </a:solidFill>
                <a:latin typeface="Muli"/>
                <a:ea typeface="Muli"/>
                <a:cs typeface="Muli"/>
                <a:sym typeface="Muli"/>
              </a:rPr>
              <a:t>Average shipping times by category.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181412"/>
                </a:solidFill>
                <a:latin typeface="Muli Bold"/>
                <a:ea typeface="Muli Bold"/>
                <a:cs typeface="Muli Bold"/>
                <a:sym typeface="Muli Bold"/>
              </a:rPr>
              <a:t>Customer </a:t>
            </a:r>
            <a:r>
              <a:rPr lang="en-US" sz="2499">
                <a:solidFill>
                  <a:srgbClr val="181412"/>
                </a:solidFill>
                <a:latin typeface="Muli"/>
                <a:ea typeface="Muli"/>
                <a:cs typeface="Muli"/>
                <a:sym typeface="Muli"/>
              </a:rPr>
              <a:t>Profitability: Most profitable segments.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181412"/>
                </a:solidFill>
                <a:latin typeface="Muli Bold"/>
                <a:ea typeface="Muli Bold"/>
                <a:cs typeface="Muli Bold"/>
                <a:sym typeface="Muli Bold"/>
              </a:rPr>
              <a:t>Top Customers: </a:t>
            </a:r>
            <a:r>
              <a:rPr lang="en-US" sz="2499">
                <a:solidFill>
                  <a:srgbClr val="181412"/>
                </a:solidFill>
                <a:latin typeface="Muli"/>
                <a:ea typeface="Muli"/>
                <a:cs typeface="Muli"/>
                <a:sym typeface="Muli"/>
              </a:rPr>
              <a:t>Customers with highest sales.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181412"/>
                </a:solidFill>
                <a:latin typeface="Muli Bold"/>
                <a:ea typeface="Muli Bold"/>
                <a:cs typeface="Muli Bold"/>
                <a:sym typeface="Muli Bold"/>
              </a:rPr>
              <a:t>Repeat Visits: </a:t>
            </a:r>
            <a:r>
              <a:rPr lang="en-US" sz="2499">
                <a:solidFill>
                  <a:srgbClr val="181412"/>
                </a:solidFill>
                <a:latin typeface="Muli"/>
                <a:ea typeface="Muli"/>
                <a:cs typeface="Muli"/>
                <a:sym typeface="Muli"/>
              </a:rPr>
              <a:t>Frequency of customer returns.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181412"/>
                </a:solidFill>
                <a:latin typeface="Muli Bold"/>
                <a:ea typeface="Muli Bold"/>
                <a:cs typeface="Muli Bold"/>
                <a:sym typeface="Muli Bold"/>
              </a:rPr>
              <a:t>Low Sales Products:</a:t>
            </a:r>
            <a:r>
              <a:rPr lang="en-US" sz="2499">
                <a:solidFill>
                  <a:srgbClr val="181412"/>
                </a:solidFill>
                <a:latin typeface="Muli"/>
                <a:ea typeface="Muli"/>
                <a:cs typeface="Muli"/>
                <a:sym typeface="Muli"/>
              </a:rPr>
              <a:t> Products with low sales and repeat purchases.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3377"/>
              </a:lnSpc>
            </a:pPr>
          </a:p>
          <a:p>
            <a:pPr algn="l">
              <a:lnSpc>
                <a:spcPts val="3377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E6BB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67738"/>
            <a:ext cx="8480662" cy="342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87"/>
              </a:lnSpc>
            </a:pPr>
            <a:r>
              <a:rPr lang="en-US" sz="8799" spc="395" b="true">
                <a:solidFill>
                  <a:srgbClr val="397425"/>
                </a:solidFill>
                <a:latin typeface="BBT Martires Heavy"/>
                <a:ea typeface="BBT Martires Heavy"/>
                <a:cs typeface="BBT Martires Heavy"/>
                <a:sym typeface="BBT Martires Heavy"/>
              </a:rPr>
              <a:t>D</a:t>
            </a:r>
            <a:r>
              <a:rPr lang="en-US" b="true" sz="8799" spc="395">
                <a:solidFill>
                  <a:srgbClr val="397425"/>
                </a:solidFill>
                <a:latin typeface="BBT Martires Heavy"/>
                <a:ea typeface="BBT Martires Heavy"/>
                <a:cs typeface="BBT Martires Heavy"/>
                <a:sym typeface="BBT Martires Heavy"/>
              </a:rPr>
              <a:t>ata Overview</a:t>
            </a:r>
          </a:p>
          <a:p>
            <a:pPr algn="l">
              <a:lnSpc>
                <a:spcPts val="8887"/>
              </a:lnSpc>
            </a:pPr>
          </a:p>
          <a:p>
            <a:pPr algn="l">
              <a:lnSpc>
                <a:spcPts val="8887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41199"/>
            <a:ext cx="8480662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339848"/>
            <a:ext cx="14440877" cy="2645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</a:p>
          <a:p>
            <a:pPr algn="l">
              <a:lnSpc>
                <a:spcPts val="4900"/>
              </a:lnSpc>
            </a:pPr>
            <a:r>
              <a:rPr lang="en-US" b="true" sz="3500">
                <a:solidFill>
                  <a:srgbClr val="181412"/>
                </a:solidFill>
                <a:latin typeface="Muli Bold"/>
                <a:ea typeface="Muli Bold"/>
                <a:cs typeface="Muli Bold"/>
                <a:sym typeface="Muli Bold"/>
              </a:rPr>
              <a:t>Dataset Overview:</a:t>
            </a:r>
          </a:p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181412"/>
                </a:solidFill>
                <a:latin typeface="Muli"/>
                <a:ea typeface="Muli"/>
                <a:cs typeface="Muli"/>
                <a:sym typeface="Muli"/>
              </a:rPr>
              <a:t>The dataset contains 9800 rows and 18 columns, representing sales orders over multiple years.</a:t>
            </a:r>
          </a:p>
          <a:p>
            <a:pPr algn="l">
              <a:lnSpc>
                <a:spcPts val="378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615684"/>
            <a:ext cx="10192172" cy="6088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181412"/>
                </a:solidFill>
                <a:latin typeface="Muli Bold"/>
                <a:ea typeface="Muli Bold"/>
                <a:cs typeface="Muli Bold"/>
                <a:sym typeface="Muli Bold"/>
              </a:rPr>
              <a:t>Columns in the </a:t>
            </a:r>
            <a:r>
              <a:rPr lang="en-US" b="true" sz="3000">
                <a:solidFill>
                  <a:srgbClr val="181412"/>
                </a:solidFill>
                <a:latin typeface="Muli Bold"/>
                <a:ea typeface="Muli Bold"/>
                <a:cs typeface="Muli Bold"/>
                <a:sym typeface="Muli Bold"/>
              </a:rPr>
              <a:t>Dataset:</a:t>
            </a:r>
          </a:p>
          <a:p>
            <a:pPr algn="l" marL="539767" indent="-269884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181412"/>
                </a:solidFill>
                <a:latin typeface="Muli Bold"/>
                <a:ea typeface="Muli Bold"/>
                <a:cs typeface="Muli Bold"/>
                <a:sym typeface="Muli Bold"/>
              </a:rPr>
              <a:t>Order Details:</a:t>
            </a:r>
          </a:p>
          <a:p>
            <a:pPr algn="l" marL="539767" indent="-269884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181412"/>
                </a:solidFill>
                <a:latin typeface="Muli"/>
                <a:ea typeface="Muli"/>
                <a:cs typeface="Muli"/>
                <a:sym typeface="Muli"/>
              </a:rPr>
              <a:t>Order ID: Unique identifier for each order.</a:t>
            </a:r>
          </a:p>
          <a:p>
            <a:pPr algn="l" marL="539767" indent="-269884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181412"/>
                </a:solidFill>
                <a:latin typeface="Muli"/>
                <a:ea typeface="Muli"/>
                <a:cs typeface="Muli"/>
                <a:sym typeface="Muli"/>
              </a:rPr>
              <a:t>Order Date: Date when the order was placed.</a:t>
            </a:r>
          </a:p>
          <a:p>
            <a:pPr algn="l" marL="539767" indent="-269884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181412"/>
                </a:solidFill>
                <a:latin typeface="Muli"/>
                <a:ea typeface="Muli"/>
                <a:cs typeface="Muli"/>
                <a:sym typeface="Muli"/>
              </a:rPr>
              <a:t>Ship Date: Date when the order was shipped.</a:t>
            </a:r>
          </a:p>
          <a:p>
            <a:pPr algn="l" marL="539767" indent="-269884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181412"/>
                </a:solidFill>
                <a:latin typeface="Muli"/>
                <a:ea typeface="Muli"/>
                <a:cs typeface="Muli"/>
                <a:sym typeface="Muli"/>
              </a:rPr>
              <a:t>Ship Mode: Shipping method selected </a:t>
            </a:r>
          </a:p>
          <a:p>
            <a:pPr algn="l" marL="539767" indent="-269884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181412"/>
                </a:solidFill>
                <a:latin typeface="Muli Bold"/>
                <a:ea typeface="Muli Bold"/>
                <a:cs typeface="Muli Bold"/>
                <a:sym typeface="Muli Bold"/>
              </a:rPr>
              <a:t>Customer Information:</a:t>
            </a:r>
          </a:p>
          <a:p>
            <a:pPr algn="l" marL="539767" indent="-269884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181412"/>
                </a:solidFill>
                <a:latin typeface="Muli"/>
                <a:ea typeface="Muli"/>
                <a:cs typeface="Muli"/>
                <a:sym typeface="Muli"/>
              </a:rPr>
              <a:t>Customer ID: Unique identifier for each customer.</a:t>
            </a:r>
          </a:p>
          <a:p>
            <a:pPr algn="l" marL="539767" indent="-269884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181412"/>
                </a:solidFill>
                <a:latin typeface="Muli"/>
                <a:ea typeface="Muli"/>
                <a:cs typeface="Muli"/>
                <a:sym typeface="Muli"/>
              </a:rPr>
              <a:t>Customer Name: Name of the customer.</a:t>
            </a:r>
          </a:p>
          <a:p>
            <a:pPr algn="l" marL="539767" indent="-269884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181412"/>
                </a:solidFill>
                <a:latin typeface="Muli"/>
                <a:ea typeface="Muli"/>
                <a:cs typeface="Muli"/>
                <a:sym typeface="Muli"/>
              </a:rPr>
              <a:t>Segment: Category of the customer</a:t>
            </a:r>
          </a:p>
          <a:p>
            <a:pPr algn="l" marL="539767" indent="-269884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181412"/>
                </a:solidFill>
                <a:latin typeface="Muli"/>
                <a:ea typeface="Muli"/>
                <a:cs typeface="Muli"/>
                <a:sym typeface="Muli"/>
              </a:rPr>
              <a:t>Region: Geographic area of the customer.</a:t>
            </a:r>
          </a:p>
          <a:p>
            <a:pPr algn="l" marL="539767" indent="-269884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181412"/>
                </a:solidFill>
                <a:latin typeface="Muli"/>
                <a:ea typeface="Muli"/>
                <a:cs typeface="Muli"/>
                <a:sym typeface="Muli"/>
              </a:rPr>
              <a:t>State: State of the customer's residence.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308300" y="4181474"/>
            <a:ext cx="8979700" cy="3946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6"/>
              </a:lnSpc>
            </a:pPr>
            <a:r>
              <a:rPr lang="en-US" sz="2647" b="true">
                <a:solidFill>
                  <a:srgbClr val="181412"/>
                </a:solidFill>
                <a:latin typeface="Muli Bold"/>
                <a:ea typeface="Muli Bold"/>
                <a:cs typeface="Muli Bold"/>
                <a:sym typeface="Muli Bold"/>
              </a:rPr>
              <a:t>Product Info</a:t>
            </a:r>
            <a:r>
              <a:rPr lang="en-US" b="true" sz="2647">
                <a:solidFill>
                  <a:srgbClr val="181412"/>
                </a:solidFill>
                <a:latin typeface="Muli Bold"/>
                <a:ea typeface="Muli Bold"/>
                <a:cs typeface="Muli Bold"/>
                <a:sym typeface="Muli Bold"/>
              </a:rPr>
              <a:t>rmation:</a:t>
            </a:r>
          </a:p>
          <a:p>
            <a:pPr algn="l" marL="476342" indent="-238171" lvl="1">
              <a:lnSpc>
                <a:spcPts val="3088"/>
              </a:lnSpc>
              <a:buFont typeface="Arial"/>
              <a:buChar char="•"/>
            </a:pPr>
            <a:r>
              <a:rPr lang="en-US" sz="2206">
                <a:solidFill>
                  <a:srgbClr val="181412"/>
                </a:solidFill>
                <a:latin typeface="Muli"/>
                <a:ea typeface="Muli"/>
                <a:cs typeface="Muli"/>
                <a:sym typeface="Muli"/>
              </a:rPr>
              <a:t>P</a:t>
            </a:r>
            <a:r>
              <a:rPr lang="en-US" sz="2206">
                <a:solidFill>
                  <a:srgbClr val="181412"/>
                </a:solidFill>
                <a:latin typeface="Muli"/>
                <a:ea typeface="Muli"/>
                <a:cs typeface="Muli"/>
                <a:sym typeface="Muli"/>
              </a:rPr>
              <a:t>roduct ID: Unique identifier for each product.</a:t>
            </a:r>
          </a:p>
          <a:p>
            <a:pPr algn="l" marL="476342" indent="-238171" lvl="1">
              <a:lnSpc>
                <a:spcPts val="3088"/>
              </a:lnSpc>
              <a:buFont typeface="Arial"/>
              <a:buChar char="•"/>
            </a:pPr>
            <a:r>
              <a:rPr lang="en-US" sz="2206">
                <a:solidFill>
                  <a:srgbClr val="181412"/>
                </a:solidFill>
                <a:latin typeface="Muli"/>
                <a:ea typeface="Muli"/>
                <a:cs typeface="Muli"/>
                <a:sym typeface="Muli"/>
              </a:rPr>
              <a:t>C</a:t>
            </a:r>
            <a:r>
              <a:rPr lang="en-US" sz="2206">
                <a:solidFill>
                  <a:srgbClr val="181412"/>
                </a:solidFill>
                <a:latin typeface="Muli"/>
                <a:ea typeface="Muli"/>
                <a:cs typeface="Muli"/>
                <a:sym typeface="Muli"/>
              </a:rPr>
              <a:t>ategory: Broad classification of products (e.g., Furniture).</a:t>
            </a:r>
          </a:p>
          <a:p>
            <a:pPr algn="l" marL="476342" indent="-238171" lvl="1">
              <a:lnSpc>
                <a:spcPts val="3088"/>
              </a:lnSpc>
              <a:buFont typeface="Arial"/>
              <a:buChar char="•"/>
            </a:pPr>
            <a:r>
              <a:rPr lang="en-US" sz="2206">
                <a:solidFill>
                  <a:srgbClr val="181412"/>
                </a:solidFill>
                <a:latin typeface="Muli"/>
                <a:ea typeface="Muli"/>
                <a:cs typeface="Muli"/>
                <a:sym typeface="Muli"/>
              </a:rPr>
              <a:t>S</a:t>
            </a:r>
            <a:r>
              <a:rPr lang="en-US" sz="2206">
                <a:solidFill>
                  <a:srgbClr val="181412"/>
                </a:solidFill>
                <a:latin typeface="Muli"/>
                <a:ea typeface="Muli"/>
                <a:cs typeface="Muli"/>
                <a:sym typeface="Muli"/>
              </a:rPr>
              <a:t>ub-Category: More specific classification within a category.</a:t>
            </a:r>
          </a:p>
          <a:p>
            <a:pPr algn="l" marL="476342" indent="-238171" lvl="1">
              <a:lnSpc>
                <a:spcPts val="3088"/>
              </a:lnSpc>
              <a:buFont typeface="Arial"/>
              <a:buChar char="•"/>
            </a:pPr>
            <a:r>
              <a:rPr lang="en-US" sz="2206">
                <a:solidFill>
                  <a:srgbClr val="181412"/>
                </a:solidFill>
                <a:latin typeface="Muli"/>
                <a:ea typeface="Muli"/>
                <a:cs typeface="Muli"/>
                <a:sym typeface="Muli"/>
              </a:rPr>
              <a:t>Prod</a:t>
            </a:r>
            <a:r>
              <a:rPr lang="en-US" sz="2206">
                <a:solidFill>
                  <a:srgbClr val="181412"/>
                </a:solidFill>
                <a:latin typeface="Muli"/>
                <a:ea typeface="Muli"/>
                <a:cs typeface="Muli"/>
                <a:sym typeface="Muli"/>
              </a:rPr>
              <a:t>uct Name: Name of the specific product.</a:t>
            </a:r>
          </a:p>
          <a:p>
            <a:pPr algn="l" marL="476342" indent="-238171" lvl="1">
              <a:lnSpc>
                <a:spcPts val="3088"/>
              </a:lnSpc>
              <a:buFont typeface="Arial"/>
              <a:buChar char="•"/>
            </a:pPr>
            <a:r>
              <a:rPr lang="en-US" sz="2206">
                <a:solidFill>
                  <a:srgbClr val="181412"/>
                </a:solidFill>
                <a:latin typeface="Muli"/>
                <a:ea typeface="Muli"/>
                <a:cs typeface="Muli"/>
                <a:sym typeface="Muli"/>
              </a:rPr>
              <a:t>Sales: Revenue generated from the product.</a:t>
            </a:r>
          </a:p>
          <a:p>
            <a:pPr algn="l" marL="476342" indent="-238171" lvl="1">
              <a:lnSpc>
                <a:spcPts val="3088"/>
              </a:lnSpc>
              <a:buFont typeface="Arial"/>
              <a:buChar char="•"/>
            </a:pPr>
            <a:r>
              <a:rPr lang="en-US" sz="2206">
                <a:solidFill>
                  <a:srgbClr val="181412"/>
                </a:solidFill>
                <a:latin typeface="Muli"/>
                <a:ea typeface="Muli"/>
                <a:cs typeface="Muli"/>
                <a:sym typeface="Muli"/>
              </a:rPr>
              <a:t>Quantity: Number of items sold.</a:t>
            </a:r>
          </a:p>
          <a:p>
            <a:pPr algn="l" marL="476342" indent="-238171" lvl="1">
              <a:lnSpc>
                <a:spcPts val="3088"/>
              </a:lnSpc>
              <a:buFont typeface="Arial"/>
              <a:buChar char="•"/>
            </a:pPr>
            <a:r>
              <a:rPr lang="en-US" sz="2206">
                <a:solidFill>
                  <a:srgbClr val="181412"/>
                </a:solidFill>
                <a:latin typeface="Muli"/>
                <a:ea typeface="Muli"/>
                <a:cs typeface="Muli"/>
                <a:sym typeface="Muli"/>
              </a:rPr>
              <a:t>D</a:t>
            </a:r>
            <a:r>
              <a:rPr lang="en-US" sz="2206">
                <a:solidFill>
                  <a:srgbClr val="181412"/>
                </a:solidFill>
                <a:latin typeface="Muli"/>
                <a:ea typeface="Muli"/>
                <a:cs typeface="Muli"/>
                <a:sym typeface="Muli"/>
              </a:rPr>
              <a:t>iscount: Price reduction applied to the sale.</a:t>
            </a:r>
          </a:p>
          <a:p>
            <a:pPr algn="l" marL="476342" indent="-238171" lvl="1">
              <a:lnSpc>
                <a:spcPts val="3088"/>
              </a:lnSpc>
              <a:buFont typeface="Arial"/>
              <a:buChar char="•"/>
            </a:pPr>
            <a:r>
              <a:rPr lang="en-US" sz="2206">
                <a:solidFill>
                  <a:srgbClr val="181412"/>
                </a:solidFill>
                <a:latin typeface="Muli"/>
                <a:ea typeface="Muli"/>
                <a:cs typeface="Muli"/>
                <a:sym typeface="Muli"/>
              </a:rPr>
              <a:t>Profi</a:t>
            </a:r>
            <a:r>
              <a:rPr lang="en-US" sz="2206">
                <a:solidFill>
                  <a:srgbClr val="181412"/>
                </a:solidFill>
                <a:latin typeface="Muli"/>
                <a:ea typeface="Muli"/>
                <a:cs typeface="Muli"/>
                <a:sym typeface="Muli"/>
              </a:rPr>
              <a:t>t: Financial gain or loss from the sale.</a:t>
            </a:r>
          </a:p>
          <a:p>
            <a:pPr algn="l">
              <a:lnSpc>
                <a:spcPts val="3088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E6BB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425452"/>
            <a:ext cx="13058422" cy="1174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87"/>
              </a:lnSpc>
            </a:pPr>
            <a:r>
              <a:rPr lang="en-US" sz="8799" spc="395" b="true">
                <a:solidFill>
                  <a:srgbClr val="397425"/>
                </a:solidFill>
                <a:latin typeface="BBT Martires Heavy"/>
                <a:ea typeface="BBT Martires Heavy"/>
                <a:cs typeface="BBT Martires Heavy"/>
                <a:sym typeface="BBT Martires Heavy"/>
              </a:rPr>
              <a:t>Tools &amp; Libraries Used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41199"/>
            <a:ext cx="8480662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719328"/>
            <a:ext cx="16230600" cy="6159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true">
                <a:solidFill>
                  <a:srgbClr val="181412"/>
                </a:solidFill>
                <a:latin typeface="Muli Bold"/>
                <a:ea typeface="Muli Bold"/>
                <a:cs typeface="Muli Bold"/>
                <a:sym typeface="Muli Bold"/>
              </a:rPr>
              <a:t>Pandas (import pandas as pd)</a:t>
            </a:r>
          </a:p>
          <a:p>
            <a:pPr algn="l" marL="755646" indent="-377823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181412"/>
                </a:solidFill>
                <a:latin typeface="Muli"/>
                <a:ea typeface="Muli"/>
                <a:cs typeface="Muli"/>
                <a:sym typeface="Muli"/>
              </a:rPr>
              <a:t>Used for data manipulation and analysis, especially for handling data in DataFrames.</a:t>
            </a:r>
          </a:p>
          <a:p>
            <a:pPr algn="l">
              <a:lnSpc>
                <a:spcPts val="4899"/>
              </a:lnSpc>
            </a:pPr>
            <a:r>
              <a:rPr lang="en-US" sz="3499" b="true">
                <a:solidFill>
                  <a:srgbClr val="181412"/>
                </a:solidFill>
                <a:latin typeface="Muli Bold"/>
                <a:ea typeface="Muli Bold"/>
                <a:cs typeface="Muli Bold"/>
                <a:sym typeface="Muli Bold"/>
              </a:rPr>
              <a:t>Matplotlib (import matplotlib.pyplot as plt)</a:t>
            </a:r>
          </a:p>
          <a:p>
            <a:pPr algn="l" marL="755646" indent="-377823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181412"/>
                </a:solidFill>
                <a:latin typeface="Muli"/>
                <a:ea typeface="Muli"/>
                <a:cs typeface="Muli"/>
                <a:sym typeface="Muli"/>
              </a:rPr>
              <a:t>A plotting library used for creating static, animated, and interactiv</a:t>
            </a:r>
            <a:r>
              <a:rPr lang="en-US" sz="3499">
                <a:solidFill>
                  <a:srgbClr val="181412"/>
                </a:solidFill>
                <a:latin typeface="Muli"/>
                <a:ea typeface="Muli"/>
                <a:cs typeface="Muli"/>
                <a:sym typeface="Muli"/>
              </a:rPr>
              <a:t>e visualizations in Python.</a:t>
            </a:r>
          </a:p>
          <a:p>
            <a:pPr algn="l">
              <a:lnSpc>
                <a:spcPts val="4899"/>
              </a:lnSpc>
            </a:pPr>
            <a:r>
              <a:rPr lang="en-US" sz="3499" b="true">
                <a:solidFill>
                  <a:srgbClr val="181412"/>
                </a:solidFill>
                <a:latin typeface="Muli Bold"/>
                <a:ea typeface="Muli Bold"/>
                <a:cs typeface="Muli Bold"/>
                <a:sym typeface="Muli Bold"/>
              </a:rPr>
              <a:t>Seaborn (import seaborn as sns)</a:t>
            </a:r>
          </a:p>
          <a:p>
            <a:pPr algn="l" marL="755646" indent="-377823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181412"/>
                </a:solidFill>
                <a:latin typeface="Muli"/>
                <a:ea typeface="Muli"/>
                <a:cs typeface="Muli"/>
                <a:sym typeface="Muli"/>
              </a:rPr>
              <a:t>A data visualization library built on top of Matplotlib, providing a high-level interface for drawing attractive and informative statistical graphics.</a:t>
            </a:r>
          </a:p>
          <a:p>
            <a:pPr algn="l">
              <a:lnSpc>
                <a:spcPts val="489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6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4353" y="2247690"/>
            <a:ext cx="17139294" cy="2604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181412"/>
                </a:solidFill>
                <a:latin typeface="Muli Bold"/>
                <a:ea typeface="Muli Bold"/>
                <a:cs typeface="Muli Bold"/>
                <a:sym typeface="Muli Bold"/>
              </a:rPr>
              <a:t>Dat</a:t>
            </a:r>
            <a:r>
              <a:rPr lang="en-US" b="true" sz="2999">
                <a:solidFill>
                  <a:srgbClr val="181412"/>
                </a:solidFill>
                <a:latin typeface="Muli Bold"/>
                <a:ea typeface="Muli Bold"/>
                <a:cs typeface="Muli Bold"/>
                <a:sym typeface="Muli Bold"/>
              </a:rPr>
              <a:t>a Cleaning:</a:t>
            </a:r>
            <a:r>
              <a:rPr lang="en-US" sz="2999">
                <a:solidFill>
                  <a:srgbClr val="181412"/>
                </a:solidFill>
                <a:latin typeface="Muli"/>
                <a:ea typeface="Muli"/>
                <a:cs typeface="Muli"/>
                <a:sym typeface="Muli"/>
              </a:rPr>
              <a:t> Remove duplicates, handle missing values, and ensure data consistency.</a:t>
            </a:r>
          </a:p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181412"/>
                </a:solidFill>
                <a:latin typeface="Muli Bold"/>
                <a:ea typeface="Muli Bold"/>
                <a:cs typeface="Muli Bold"/>
                <a:sym typeface="Muli Bold"/>
              </a:rPr>
              <a:t>Exploratory Data Analysis (EDA): </a:t>
            </a:r>
            <a:r>
              <a:rPr lang="en-US" sz="2999">
                <a:solidFill>
                  <a:srgbClr val="181412"/>
                </a:solidFill>
                <a:latin typeface="Muli"/>
                <a:ea typeface="Muli"/>
                <a:cs typeface="Muli"/>
                <a:sym typeface="Muli"/>
              </a:rPr>
              <a:t>Visualize data to identify trends, patterns, and outliers.</a:t>
            </a:r>
          </a:p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181412"/>
                </a:solidFill>
                <a:latin typeface="Muli Bold"/>
                <a:ea typeface="Muli Bold"/>
                <a:cs typeface="Muli Bold"/>
                <a:sym typeface="Muli Bold"/>
              </a:rPr>
              <a:t>Key Insights Extraction:</a:t>
            </a:r>
            <a:r>
              <a:rPr lang="en-US" sz="2999">
                <a:solidFill>
                  <a:srgbClr val="181412"/>
                </a:solidFill>
                <a:latin typeface="Muli"/>
                <a:ea typeface="Muli"/>
                <a:cs typeface="Muli"/>
                <a:sym typeface="Muli"/>
              </a:rPr>
              <a:t> Focus on sales trends, product performance, and customer behavior.</a:t>
            </a:r>
          </a:p>
          <a:p>
            <a:pPr algn="l" marL="712467" indent="-356233" lvl="1">
              <a:lnSpc>
                <a:spcPts val="4619"/>
              </a:lnSpc>
              <a:buFont typeface="Arial"/>
              <a:buChar char="•"/>
            </a:pPr>
            <a:r>
              <a:rPr lang="en-US" b="true" sz="3299">
                <a:solidFill>
                  <a:srgbClr val="181412"/>
                </a:solidFill>
                <a:latin typeface="Muli Bold"/>
                <a:ea typeface="Muli Bold"/>
                <a:cs typeface="Muli Bold"/>
                <a:sym typeface="Muli Bold"/>
              </a:rPr>
              <a:t>Business Insights:</a:t>
            </a:r>
            <a:r>
              <a:rPr lang="en-US" sz="3299">
                <a:solidFill>
                  <a:srgbClr val="181412"/>
                </a:solidFill>
                <a:latin typeface="Muli"/>
                <a:ea typeface="Muli"/>
                <a:cs typeface="Muli"/>
                <a:sym typeface="Muli"/>
              </a:rPr>
              <a:t> Provide recommendations based on analysis findings.</a:t>
            </a:r>
          </a:p>
          <a:p>
            <a:pPr algn="l">
              <a:lnSpc>
                <a:spcPts val="3779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165861" y="829271"/>
            <a:ext cx="10449836" cy="1174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87"/>
              </a:lnSpc>
            </a:pPr>
            <a:r>
              <a:rPr lang="en-US" sz="8799" spc="395" b="true">
                <a:solidFill>
                  <a:srgbClr val="C64230"/>
                </a:solidFill>
                <a:latin typeface="BBT Martires Heavy"/>
                <a:ea typeface="BBT Martires Heavy"/>
                <a:cs typeface="BBT Martires Heavy"/>
                <a:sym typeface="BBT Martires Heavy"/>
              </a:rPr>
              <a:t>Methodology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555965"/>
            <a:ext cx="10449836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3586812" y="4851825"/>
            <a:ext cx="6873950" cy="3896319"/>
            <a:chOff x="0" y="0"/>
            <a:chExt cx="9165266" cy="5195092"/>
          </a:xfrm>
        </p:grpSpPr>
        <p:sp>
          <p:nvSpPr>
            <p:cNvPr name="AutoShape 6" id="6"/>
            <p:cNvSpPr/>
            <p:nvPr/>
          </p:nvSpPr>
          <p:spPr>
            <a:xfrm rot="0">
              <a:off x="0" y="0"/>
              <a:ext cx="9165266" cy="5195092"/>
            </a:xfrm>
            <a:prstGeom prst="rect">
              <a:avLst/>
            </a:prstGeom>
            <a:solidFill>
              <a:srgbClr val="557C84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47973" y="307894"/>
              <a:ext cx="8469321" cy="4579304"/>
            </a:xfrm>
            <a:custGeom>
              <a:avLst/>
              <a:gdLst/>
              <a:ahLst/>
              <a:cxnLst/>
              <a:rect r="r" b="b" t="t" l="l"/>
              <a:pathLst>
                <a:path h="4579304" w="8469321">
                  <a:moveTo>
                    <a:pt x="0" y="0"/>
                  </a:moveTo>
                  <a:lnTo>
                    <a:pt x="8469321" y="0"/>
                  </a:lnTo>
                  <a:lnTo>
                    <a:pt x="8469321" y="4579304"/>
                  </a:lnTo>
                  <a:lnTo>
                    <a:pt x="0" y="4579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45941" r="0" b="-3148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8344781" y="6357464"/>
            <a:ext cx="5692784" cy="2774284"/>
            <a:chOff x="0" y="0"/>
            <a:chExt cx="7590378" cy="3699046"/>
          </a:xfrm>
        </p:grpSpPr>
        <p:sp>
          <p:nvSpPr>
            <p:cNvPr name="AutoShape 9" id="9"/>
            <p:cNvSpPr/>
            <p:nvPr/>
          </p:nvSpPr>
          <p:spPr>
            <a:xfrm rot="0">
              <a:off x="0" y="0"/>
              <a:ext cx="7590378" cy="3699046"/>
            </a:xfrm>
            <a:prstGeom prst="rect">
              <a:avLst/>
            </a:prstGeom>
            <a:solidFill>
              <a:srgbClr val="C6423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34458" y="328378"/>
              <a:ext cx="6956074" cy="3042290"/>
            </a:xfrm>
            <a:custGeom>
              <a:avLst/>
              <a:gdLst/>
              <a:ahLst/>
              <a:cxnLst/>
              <a:rect r="r" b="b" t="t" l="l"/>
              <a:pathLst>
                <a:path h="3042290" w="6956074">
                  <a:moveTo>
                    <a:pt x="0" y="0"/>
                  </a:moveTo>
                  <a:lnTo>
                    <a:pt x="6956075" y="0"/>
                  </a:lnTo>
                  <a:lnTo>
                    <a:pt x="6956075" y="3042290"/>
                  </a:lnTo>
                  <a:lnTo>
                    <a:pt x="0" y="30422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4010" r="0" b="-38467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757019" y="6799985"/>
            <a:ext cx="4236559" cy="3144319"/>
            <a:chOff x="0" y="0"/>
            <a:chExt cx="5648745" cy="4192426"/>
          </a:xfrm>
        </p:grpSpPr>
        <p:sp>
          <p:nvSpPr>
            <p:cNvPr name="AutoShape 12" id="12"/>
            <p:cNvSpPr/>
            <p:nvPr/>
          </p:nvSpPr>
          <p:spPr>
            <a:xfrm rot="0">
              <a:off x="0" y="0"/>
              <a:ext cx="5648745" cy="4192426"/>
            </a:xfrm>
            <a:prstGeom prst="rect">
              <a:avLst/>
            </a:prstGeom>
            <a:solidFill>
              <a:srgbClr val="49375D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80211" y="290039"/>
              <a:ext cx="5088323" cy="3612349"/>
            </a:xfrm>
            <a:custGeom>
              <a:avLst/>
              <a:gdLst/>
              <a:ahLst/>
              <a:cxnLst/>
              <a:rect r="r" b="b" t="t" l="l"/>
              <a:pathLst>
                <a:path h="3612349" w="5088323">
                  <a:moveTo>
                    <a:pt x="0" y="0"/>
                  </a:moveTo>
                  <a:lnTo>
                    <a:pt x="5088323" y="0"/>
                  </a:lnTo>
                  <a:lnTo>
                    <a:pt x="5088323" y="3612348"/>
                  </a:lnTo>
                  <a:lnTo>
                    <a:pt x="0" y="36123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6489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44832" y="570417"/>
            <a:ext cx="8727208" cy="8460360"/>
            <a:chOff x="0" y="0"/>
            <a:chExt cx="11636277" cy="11280479"/>
          </a:xfrm>
        </p:grpSpPr>
        <p:sp>
          <p:nvSpPr>
            <p:cNvPr name="AutoShape 3" id="3"/>
            <p:cNvSpPr/>
            <p:nvPr/>
          </p:nvSpPr>
          <p:spPr>
            <a:xfrm rot="0">
              <a:off x="3520243" y="10847240"/>
              <a:ext cx="7862034" cy="0"/>
            </a:xfrm>
            <a:prstGeom prst="line">
              <a:avLst/>
            </a:prstGeom>
            <a:ln cap="rnd" w="25400">
              <a:solidFill>
                <a:srgbClr val="181412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rot="0">
              <a:off x="6421629" y="11101240"/>
              <a:ext cx="5214648" cy="0"/>
            </a:xfrm>
            <a:prstGeom prst="line">
              <a:avLst/>
            </a:prstGeom>
            <a:ln cap="rnd" w="25400">
              <a:solidFill>
                <a:srgbClr val="181412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844782" cy="11280479"/>
            </a:xfrm>
            <a:custGeom>
              <a:avLst/>
              <a:gdLst/>
              <a:ahLst/>
              <a:cxnLst/>
              <a:rect r="r" b="b" t="t" l="l"/>
              <a:pathLst>
                <a:path h="11280479" w="9844782">
                  <a:moveTo>
                    <a:pt x="0" y="0"/>
                  </a:moveTo>
                  <a:lnTo>
                    <a:pt x="9844782" y="0"/>
                  </a:lnTo>
                  <a:lnTo>
                    <a:pt x="9844782" y="11280479"/>
                  </a:lnTo>
                  <a:lnTo>
                    <a:pt x="0" y="112804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638684" y="732342"/>
            <a:ext cx="10482937" cy="1174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87"/>
              </a:lnSpc>
            </a:pPr>
            <a:r>
              <a:rPr lang="en-US" sz="8799" spc="395" b="true">
                <a:solidFill>
                  <a:srgbClr val="E6BB4D"/>
                </a:solidFill>
                <a:latin typeface="BBT Martires Heavy"/>
                <a:ea typeface="BBT Martires Heavy"/>
                <a:cs typeface="BBT Martires Heavy"/>
                <a:sym typeface="BBT Martires Heavy"/>
              </a:rPr>
              <a:t>Monthly Sales Trends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8684" y="2087427"/>
            <a:ext cx="13106148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000" spc="135" b="true">
                <a:solidFill>
                  <a:srgbClr val="181412"/>
                </a:solidFill>
                <a:latin typeface="BBT Martires Heavy"/>
                <a:ea typeface="BBT Martires Heavy"/>
                <a:cs typeface="BBT Martires Heavy"/>
                <a:sym typeface="BBT Martires Heavy"/>
              </a:rPr>
              <a:t>1) What are the monthly sales trends over the years? Are there specific months with peak sales?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86328" y="3125393"/>
            <a:ext cx="12358504" cy="6132907"/>
          </a:xfrm>
          <a:custGeom>
            <a:avLst/>
            <a:gdLst/>
            <a:ahLst/>
            <a:cxnLst/>
            <a:rect r="r" b="b" t="t" l="l"/>
            <a:pathLst>
              <a:path h="6132907" w="12358504">
                <a:moveTo>
                  <a:pt x="0" y="0"/>
                </a:moveTo>
                <a:lnTo>
                  <a:pt x="12358504" y="0"/>
                </a:lnTo>
                <a:lnTo>
                  <a:pt x="12358504" y="6132907"/>
                </a:lnTo>
                <a:lnTo>
                  <a:pt x="0" y="61329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74393" y="263663"/>
            <a:ext cx="14445240" cy="2298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87"/>
              </a:lnSpc>
            </a:pPr>
            <a:r>
              <a:rPr lang="en-US" sz="8799" spc="395" b="true">
                <a:solidFill>
                  <a:srgbClr val="397425"/>
                </a:solidFill>
                <a:latin typeface="BBT Martires Heavy"/>
                <a:ea typeface="BBT Martires Heavy"/>
                <a:cs typeface="BBT Martires Heavy"/>
                <a:sym typeface="BBT Martires Heavy"/>
              </a:rPr>
              <a:t>Product Category Performance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74393" y="2781057"/>
            <a:ext cx="11005640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000" spc="135" b="true">
                <a:solidFill>
                  <a:srgbClr val="181412"/>
                </a:solidFill>
                <a:latin typeface="BBT Martires Heavy"/>
                <a:ea typeface="BBT Martires Heavy"/>
                <a:cs typeface="BBT Martires Heavy"/>
                <a:sym typeface="BBT Martires Heavy"/>
              </a:rPr>
              <a:t>2) Which product categories generate the highest revenue? How do different sub-categories compare within those categories?</a:t>
            </a:r>
          </a:p>
          <a:p>
            <a:pPr algn="l">
              <a:lnSpc>
                <a:spcPts val="330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704824" y="1331860"/>
            <a:ext cx="6236015" cy="7472349"/>
          </a:xfrm>
          <a:custGeom>
            <a:avLst/>
            <a:gdLst/>
            <a:ahLst/>
            <a:cxnLst/>
            <a:rect r="r" b="b" t="t" l="l"/>
            <a:pathLst>
              <a:path h="7472349" w="6236015">
                <a:moveTo>
                  <a:pt x="0" y="0"/>
                </a:moveTo>
                <a:lnTo>
                  <a:pt x="6236016" y="0"/>
                </a:lnTo>
                <a:lnTo>
                  <a:pt x="6236016" y="7472350"/>
                </a:lnTo>
                <a:lnTo>
                  <a:pt x="0" y="7472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0">
            <a:off x="11880033" y="8786799"/>
            <a:ext cx="5896526" cy="0"/>
          </a:xfrm>
          <a:prstGeom prst="line">
            <a:avLst/>
          </a:prstGeom>
          <a:ln cap="rnd" w="19050">
            <a:solidFill>
              <a:srgbClr val="18141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14437073" y="9088320"/>
            <a:ext cx="3910986" cy="0"/>
          </a:xfrm>
          <a:prstGeom prst="line">
            <a:avLst/>
          </a:prstGeom>
          <a:ln cap="rnd" w="19050">
            <a:solidFill>
              <a:srgbClr val="18141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1557665" y="2309366"/>
            <a:ext cx="2879407" cy="6544108"/>
          </a:xfrm>
          <a:custGeom>
            <a:avLst/>
            <a:gdLst/>
            <a:ahLst/>
            <a:cxnLst/>
            <a:rect r="r" b="b" t="t" l="l"/>
            <a:pathLst>
              <a:path h="6544108" w="2879407">
                <a:moveTo>
                  <a:pt x="0" y="0"/>
                </a:moveTo>
                <a:lnTo>
                  <a:pt x="2879408" y="0"/>
                </a:lnTo>
                <a:lnTo>
                  <a:pt x="2879408" y="6544108"/>
                </a:lnTo>
                <a:lnTo>
                  <a:pt x="0" y="65441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834523" y="3752264"/>
            <a:ext cx="9554968" cy="5697150"/>
          </a:xfrm>
          <a:custGeom>
            <a:avLst/>
            <a:gdLst/>
            <a:ahLst/>
            <a:cxnLst/>
            <a:rect r="r" b="b" t="t" l="l"/>
            <a:pathLst>
              <a:path h="5697150" w="9554968">
                <a:moveTo>
                  <a:pt x="0" y="0"/>
                </a:moveTo>
                <a:lnTo>
                  <a:pt x="9554968" y="0"/>
                </a:lnTo>
                <a:lnTo>
                  <a:pt x="9554968" y="5697150"/>
                </a:lnTo>
                <a:lnTo>
                  <a:pt x="0" y="56971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9187" y="2658002"/>
            <a:ext cx="12337014" cy="6121815"/>
          </a:xfrm>
          <a:custGeom>
            <a:avLst/>
            <a:gdLst/>
            <a:ahLst/>
            <a:cxnLst/>
            <a:rect r="r" b="b" t="t" l="l"/>
            <a:pathLst>
              <a:path h="6121815" w="12337014">
                <a:moveTo>
                  <a:pt x="0" y="0"/>
                </a:moveTo>
                <a:lnTo>
                  <a:pt x="12337014" y="0"/>
                </a:lnTo>
                <a:lnTo>
                  <a:pt x="12337014" y="6121816"/>
                </a:lnTo>
                <a:lnTo>
                  <a:pt x="0" y="61218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09187" y="1372127"/>
            <a:ext cx="15033337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000" spc="135" b="true">
                <a:solidFill>
                  <a:srgbClr val="181412"/>
                </a:solidFill>
                <a:latin typeface="BBT Martires Heavy"/>
                <a:ea typeface="BBT Martires Heavy"/>
                <a:cs typeface="BBT Martires Heavy"/>
                <a:sym typeface="BBT Martires Heavy"/>
              </a:rPr>
              <a:t>2) Which product categories generate the highest revenue? How do different sub-categories compare within those categories?</a:t>
            </a:r>
          </a:p>
          <a:p>
            <a:pPr algn="l">
              <a:lnSpc>
                <a:spcPts val="330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6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86784" y="2900448"/>
            <a:ext cx="11314432" cy="6749762"/>
          </a:xfrm>
          <a:custGeom>
            <a:avLst/>
            <a:gdLst/>
            <a:ahLst/>
            <a:cxnLst/>
            <a:rect r="r" b="b" t="t" l="l"/>
            <a:pathLst>
              <a:path h="6749762" w="11314432">
                <a:moveTo>
                  <a:pt x="0" y="0"/>
                </a:moveTo>
                <a:lnTo>
                  <a:pt x="11314432" y="0"/>
                </a:lnTo>
                <a:lnTo>
                  <a:pt x="11314432" y="6749763"/>
                </a:lnTo>
                <a:lnTo>
                  <a:pt x="0" y="67497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78379"/>
            <a:ext cx="13745570" cy="1174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87"/>
              </a:lnSpc>
            </a:pPr>
            <a:r>
              <a:rPr lang="en-US" sz="8799" spc="395" b="true">
                <a:solidFill>
                  <a:srgbClr val="557C84"/>
                </a:solidFill>
                <a:latin typeface="BBT Martires Heavy"/>
                <a:ea typeface="BBT Martires Heavy"/>
                <a:cs typeface="BBT Martires Heavy"/>
                <a:sym typeface="BBT Martires Heavy"/>
              </a:rPr>
              <a:t>Impact of Shipping Modes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262273"/>
            <a:ext cx="16230600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000" spc="135" b="true">
                <a:solidFill>
                  <a:srgbClr val="181412"/>
                </a:solidFill>
                <a:latin typeface="BBT Martires Heavy"/>
                <a:ea typeface="BBT Martires Heavy"/>
                <a:cs typeface="BBT Martires Heavy"/>
                <a:sym typeface="BBT Martires Heavy"/>
              </a:rPr>
              <a:t>3) What is the impact of shipping modes (e.g., Second Class, First Class) on delivery times and sales volume?</a:t>
            </a:r>
          </a:p>
          <a:p>
            <a:pPr algn="l">
              <a:lnSpc>
                <a:spcPts val="330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DAGR20P-m9M</dc:identifier>
  <dcterms:modified xsi:type="dcterms:W3CDTF">2011-08-01T06:04:30Z</dcterms:modified>
  <cp:revision>1</cp:revision>
  <dc:title>Superstore Sales</dc:title>
</cp:coreProperties>
</file>